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21"/>
  </p:notesMasterIdLst>
  <p:sldIdLst>
    <p:sldId id="300" r:id="rId3"/>
    <p:sldId id="281" r:id="rId4"/>
    <p:sldId id="282" r:id="rId5"/>
    <p:sldId id="299" r:id="rId6"/>
    <p:sldId id="284" r:id="rId7"/>
    <p:sldId id="297" r:id="rId8"/>
    <p:sldId id="286" r:id="rId9"/>
    <p:sldId id="287" r:id="rId10"/>
    <p:sldId id="288" r:id="rId11"/>
    <p:sldId id="289" r:id="rId12"/>
    <p:sldId id="290" r:id="rId13"/>
    <p:sldId id="291" r:id="rId14"/>
    <p:sldId id="293" r:id="rId15"/>
    <p:sldId id="292" r:id="rId16"/>
    <p:sldId id="294" r:id="rId17"/>
    <p:sldId id="295" r:id="rId18"/>
    <p:sldId id="296" r:id="rId19"/>
    <p:sldId id="298" r:id="rId20"/>
  </p:sldIdLst>
  <p:sldSz cx="12192000" cy="6858000"/>
  <p:notesSz cx="6797675" cy="9929813"/>
  <p:embeddedFontLst>
    <p:embeddedFont>
      <p:font typeface="Galiver Sans" charset="0"/>
      <p:regular r:id="rId22"/>
      <p:bold r:id="rId23"/>
      <p:italic r:id="rId24"/>
      <p:bold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Arial Black" pitchFamily="34" charset="0"/>
      <p:bold r:id="rId30"/>
    </p:embeddedFont>
    <p:embeddedFont>
      <p:font typeface="Proxima Nova Rg" charset="0"/>
      <p:regular r:id="rId31"/>
      <p:bold r:id="rId32"/>
      <p:italic r:id="rId33"/>
      <p:boldItalic r:id="rId34"/>
    </p:embeddedFont>
    <p:embeddedFont>
      <p:font typeface="Proxima Nova Th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3840" userDrawn="1">
          <p15:clr>
            <a:srgbClr val="A4A3A4"/>
          </p15:clr>
        </p15:guide>
        <p15:guide id="2" pos="4520" userDrawn="1">
          <p15:clr>
            <a:srgbClr val="A4A3A4"/>
          </p15:clr>
        </p15:guide>
        <p15:guide id="3" pos="7333" userDrawn="1">
          <p15:clr>
            <a:srgbClr val="A4A3A4"/>
          </p15:clr>
        </p15:guide>
        <p15:guide id="4" orient="horz" pos="1570" userDrawn="1">
          <p15:clr>
            <a:srgbClr val="A4A3A4"/>
          </p15:clr>
        </p15:guide>
        <p15:guide id="5" orient="horz" pos="232" userDrawn="1">
          <p15:clr>
            <a:srgbClr val="A4A3A4"/>
          </p15:clr>
        </p15:guide>
        <p15:guide id="6" pos="39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вгений" initials="Е" lastIdx="1" clrIdx="0">
    <p:extLst>
      <p:ext uri="{19B8F6BF-5375-455C-9EA6-DF929625EA0E}">
        <p15:presenceInfo xmlns="" xmlns:p15="http://schemas.microsoft.com/office/powerpoint/2012/main" userId="4b420fb5a43887a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4D9DC"/>
    <a:srgbClr val="FD7C76"/>
    <a:srgbClr val="FB3238"/>
    <a:srgbClr val="4DBCC3"/>
    <a:srgbClr val="FF9F62"/>
    <a:srgbClr val="C0E8EA"/>
    <a:srgbClr val="4EA0D8"/>
    <a:srgbClr val="D1EEEF"/>
    <a:srgbClr val="D2DEEF"/>
    <a:srgbClr val="EAEFF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4291" autoAdjust="0"/>
  </p:normalViewPr>
  <p:slideViewPr>
    <p:cSldViewPr snapToGrid="0" showGuides="1">
      <p:cViewPr varScale="1">
        <p:scale>
          <a:sx n="110" d="100"/>
          <a:sy n="110" d="100"/>
        </p:scale>
        <p:origin x="-990" y="-78"/>
      </p:cViewPr>
      <p:guideLst>
        <p:guide orient="horz" pos="1570"/>
        <p:guide orient="horz" pos="232"/>
        <p:guide pos="3840"/>
        <p:guide pos="4520"/>
        <p:guide pos="7333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митрий Ялин" userId="9b6442b35b1bab11" providerId="LiveId" clId="{506DA4FF-1BC2-408A-83AB-DD680FB8768C}"/>
    <pc:docChg chg="custSel addSld modSld">
      <pc:chgData name="Дмитрий Ялин" userId="9b6442b35b1bab11" providerId="LiveId" clId="{506DA4FF-1BC2-408A-83AB-DD680FB8768C}" dt="2021-03-18T21:14:24.555" v="526" actId="14100"/>
      <pc:docMkLst>
        <pc:docMk/>
      </pc:docMkLst>
      <pc:sldChg chg="addSp delSp modSp new mod">
        <pc:chgData name="Дмитрий Ялин" userId="9b6442b35b1bab11" providerId="LiveId" clId="{506DA4FF-1BC2-408A-83AB-DD680FB8768C}" dt="2021-03-18T21:14:24.555" v="526" actId="14100"/>
        <pc:sldMkLst>
          <pc:docMk/>
          <pc:sldMk cId="204369215" sldId="279"/>
        </pc:sldMkLst>
        <pc:spChg chg="mod">
          <ac:chgData name="Дмитрий Ялин" userId="9b6442b35b1bab11" providerId="LiveId" clId="{506DA4FF-1BC2-408A-83AB-DD680FB8768C}" dt="2021-03-18T20:57:31.578" v="27" actId="20577"/>
          <ac:spMkLst>
            <pc:docMk/>
            <pc:sldMk cId="204369215" sldId="279"/>
            <ac:spMk id="2" creationId="{50635703-4678-4244-A5B1-14BC09AA6FDC}"/>
          </ac:spMkLst>
        </pc:spChg>
        <pc:spChg chg="mod">
          <ac:chgData name="Дмитрий Ялин" userId="9b6442b35b1bab11" providerId="LiveId" clId="{506DA4FF-1BC2-408A-83AB-DD680FB8768C}" dt="2021-03-18T21:09:52.745" v="517" actId="20577"/>
          <ac:spMkLst>
            <pc:docMk/>
            <pc:sldMk cId="204369215" sldId="279"/>
            <ac:spMk id="3" creationId="{426232A9-B085-450E-9630-53E855E10B7D}"/>
          </ac:spMkLst>
        </pc:spChg>
        <pc:picChg chg="add mod">
          <ac:chgData name="Дмитрий Ялин" userId="9b6442b35b1bab11" providerId="LiveId" clId="{506DA4FF-1BC2-408A-83AB-DD680FB8768C}" dt="2021-03-18T21:07:08.155" v="487" actId="1440"/>
          <ac:picMkLst>
            <pc:docMk/>
            <pc:sldMk cId="204369215" sldId="279"/>
            <ac:picMk id="6" creationId="{C8C5818F-E9AB-42AB-B18D-877BBEB0817E}"/>
          </ac:picMkLst>
        </pc:picChg>
        <pc:picChg chg="add mod">
          <ac:chgData name="Дмитрий Ялин" userId="9b6442b35b1bab11" providerId="LiveId" clId="{506DA4FF-1BC2-408A-83AB-DD680FB8768C}" dt="2021-03-18T21:14:19.120" v="524" actId="1076"/>
          <ac:picMkLst>
            <pc:docMk/>
            <pc:sldMk cId="204369215" sldId="279"/>
            <ac:picMk id="8" creationId="{BC188A38-C0CF-45EA-AC69-EB2A1AA42474}"/>
          </ac:picMkLst>
        </pc:picChg>
        <pc:picChg chg="add del mod">
          <ac:chgData name="Дмитрий Ялин" userId="9b6442b35b1bab11" providerId="LiveId" clId="{506DA4FF-1BC2-408A-83AB-DD680FB8768C}" dt="2021-03-18T21:13:35.912" v="518" actId="21"/>
          <ac:picMkLst>
            <pc:docMk/>
            <pc:sldMk cId="204369215" sldId="279"/>
            <ac:picMk id="10" creationId="{48BF990F-43AF-4058-9CEC-AEC394D290FB}"/>
          </ac:picMkLst>
        </pc:picChg>
        <pc:picChg chg="add mod">
          <ac:chgData name="Дмитрий Ялин" userId="9b6442b35b1bab11" providerId="LiveId" clId="{506DA4FF-1BC2-408A-83AB-DD680FB8768C}" dt="2021-03-18T21:14:24.555" v="526" actId="14100"/>
          <ac:picMkLst>
            <pc:docMk/>
            <pc:sldMk cId="204369215" sldId="279"/>
            <ac:picMk id="12" creationId="{9231319B-AD3C-4CCB-B84E-3562FBD6642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CDAC8-78AD-400F-8024-EE689E36E8C3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/>
              <a:t>о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9F351-8383-4FA4-8274-EA2F1AA0A76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91683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8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926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04190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F271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214" y="5974009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333" y="5974009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2" y="5974009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9095" y="5974009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8619" y="5974009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8857" y="5974008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8998381" y="5974009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-429" y="5974009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76" y="5974009"/>
            <a:ext cx="900000" cy="90000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500" y="5974009"/>
            <a:ext cx="900000" cy="90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738" y="5974009"/>
            <a:ext cx="900000" cy="9000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262" y="5974009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139" y="597400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569201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F2AA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1" y="5959476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205" y="5959476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37" y="5959476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30" y="5959476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55" y="5959476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" y="5959476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8066" y="5959476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97044" y="5959476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99032" y="5959476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9463" y="5959476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0" y="5959476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10797204" y="5958000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205" y="59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9454132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87C7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244679"/>
            <a:ext cx="9461182" cy="62477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445" y="69254"/>
            <a:ext cx="2491582" cy="62289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1228725"/>
            <a:ext cx="11399837" cy="45339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i="1" baseline="0" dirty="0" smtClean="0">
                <a:solidFill>
                  <a:srgbClr val="1D304F"/>
                </a:solidFill>
              </a:defRPr>
            </a:lvl1pPr>
            <a:lvl2pPr>
              <a:defRPr lang="en-US" i="1" baseline="0" dirty="0" smtClean="0">
                <a:solidFill>
                  <a:srgbClr val="1D304F"/>
                </a:solidFill>
              </a:defRPr>
            </a:lvl2pPr>
            <a:lvl3pPr>
              <a:defRPr lang="en-US" i="1" baseline="0" dirty="0" smtClean="0">
                <a:solidFill>
                  <a:srgbClr val="1D304F"/>
                </a:solidFill>
              </a:defRPr>
            </a:lvl3pPr>
            <a:lvl4pPr>
              <a:defRPr lang="en-US" i="1" baseline="0" dirty="0" smtClean="0">
                <a:solidFill>
                  <a:srgbClr val="1D304F"/>
                </a:solidFill>
              </a:defRPr>
            </a:lvl4pPr>
            <a:lvl5pPr>
              <a:defRPr lang="ru-RU" dirty="0"/>
            </a:lvl5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  <a:endParaRPr lang="en-US" dirty="0"/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  <a:endParaRPr lang="en-US" dirty="0"/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  <a:endParaRPr lang="en-US" dirty="0"/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B63A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6" y="5979171"/>
            <a:ext cx="900000" cy="900000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560" y="5979171"/>
            <a:ext cx="900000" cy="9000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668" y="5979171"/>
            <a:ext cx="900000" cy="900000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9171"/>
            <a:ext cx="900000" cy="900000"/>
          </a:xfrm>
          <a:prstGeom prst="rect">
            <a:avLst/>
          </a:prstGeom>
        </p:spPr>
      </p:pic>
      <p:pic>
        <p:nvPicPr>
          <p:cNvPr id="14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336" y="5979171"/>
            <a:ext cx="900000" cy="900000"/>
          </a:xfrm>
          <a:prstGeom prst="rect">
            <a:avLst/>
          </a:prstGeom>
        </p:spPr>
      </p:pic>
      <p:pic>
        <p:nvPicPr>
          <p:cNvPr id="15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448" y="5979171"/>
            <a:ext cx="900000" cy="900000"/>
          </a:xfrm>
          <a:prstGeom prst="rect">
            <a:avLst/>
          </a:prstGeom>
        </p:spPr>
      </p:pic>
      <p:pic>
        <p:nvPicPr>
          <p:cNvPr id="16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668" y="5979171"/>
            <a:ext cx="900000" cy="900000"/>
          </a:xfrm>
          <a:prstGeom prst="rect">
            <a:avLst/>
          </a:prstGeom>
        </p:spPr>
      </p:pic>
      <p:pic>
        <p:nvPicPr>
          <p:cNvPr id="17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84116" y="5979171"/>
            <a:ext cx="900000" cy="900000"/>
          </a:xfrm>
          <a:prstGeom prst="rect">
            <a:avLst/>
          </a:prstGeom>
        </p:spPr>
      </p:pic>
      <p:pic>
        <p:nvPicPr>
          <p:cNvPr id="18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892" y="5979171"/>
            <a:ext cx="900000" cy="900000"/>
          </a:xfrm>
          <a:prstGeom prst="rect">
            <a:avLst/>
          </a:prstGeom>
        </p:spPr>
      </p:pic>
      <p:pic>
        <p:nvPicPr>
          <p:cNvPr id="19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7004" y="5979171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2780" y="5979171"/>
            <a:ext cx="900000" cy="900000"/>
          </a:xfrm>
          <a:prstGeom prst="rect">
            <a:avLst/>
          </a:prstGeom>
        </p:spPr>
      </p:pic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797112" y="5979171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3594224" y="5979171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7024443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2"/>
            <a:ext cx="12192000" cy="68539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106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E6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defRPr sz="4800" baseline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09" y="69102"/>
            <a:ext cx="2491582" cy="622896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25" y="5967524"/>
            <a:ext cx="900000" cy="900000"/>
          </a:xfrm>
          <a:prstGeom prst="rect">
            <a:avLst/>
          </a:prstGeom>
        </p:spPr>
      </p:pic>
      <p:pic>
        <p:nvPicPr>
          <p:cNvPr id="10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5967524"/>
            <a:ext cx="900000" cy="90000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25" y="-24997"/>
            <a:ext cx="900000" cy="900000"/>
          </a:xfrm>
          <a:prstGeom prst="rect">
            <a:avLst/>
          </a:prstGeom>
        </p:spPr>
      </p:pic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890445" y="5967524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10401525" y="5967524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10401525" y="-2499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5" y="5052052"/>
            <a:ext cx="900000" cy="900000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1525" y="878434"/>
            <a:ext cx="900000" cy="9000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301525" y="5058000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450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0" y="595962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0" y="595962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59620"/>
            <a:ext cx="900000" cy="9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00" y="5958000"/>
            <a:ext cx="900000" cy="9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9620"/>
            <a:ext cx="900000" cy="9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95962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0" y="5958000"/>
            <a:ext cx="900000" cy="900000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EE6F6C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0180506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rgbClr val="1D304F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543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87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9810" y="595800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20" y="5958000"/>
            <a:ext cx="900000" cy="900000"/>
          </a:xfrm>
          <a:prstGeom prst="rect">
            <a:avLst/>
          </a:prstGeom>
        </p:spPr>
      </p:pic>
      <p:pic>
        <p:nvPicPr>
          <p:cNvPr id="24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244131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3" pos="368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595800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5958000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73" y="5958000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98974" y="5958000"/>
            <a:ext cx="900000" cy="900000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5958000"/>
            <a:ext cx="900000" cy="9000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0" y="5958000"/>
            <a:ext cx="900000" cy="900000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87" y="5958000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1884B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7987640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3" pos="368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6300000" cy="6858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0000" y="296863"/>
            <a:ext cx="5393588" cy="4819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defRPr sz="3600" baseline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0"/>
            <a:ext cx="1911292" cy="778851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42913" y="1259448"/>
            <a:ext cx="5400675" cy="42195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1pPr>
            <a:lvl2pPr marL="457200" indent="-27622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2pPr>
            <a:lvl3pPr marL="914400" indent="-552450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3pPr>
            <a:lvl4pPr marL="1371600" indent="-828675">
              <a:lnSpc>
                <a:spcPct val="70000"/>
              </a:lnSpc>
              <a:buNone/>
              <a:defRPr i="1" baseline="0">
                <a:solidFill>
                  <a:schemeClr val="bg1"/>
                </a:solidFill>
                <a:latin typeface="Proxima Nova Rg" panose="02000506030000020004" pitchFamily="50" charset="0"/>
              </a:defRPr>
            </a:lvl4pPr>
            <a:lvl5pPr marL="1828800" indent="-1114425">
              <a:lnSpc>
                <a:spcPct val="50000"/>
              </a:lnSpc>
              <a:buNone/>
              <a:defRPr>
                <a:solidFill>
                  <a:schemeClr val="bg1"/>
                </a:solidFill>
                <a:latin typeface="Proxima Nova Rg" panose="02000506030000020004" pitchFamily="50" charset="0"/>
              </a:defRPr>
            </a:lvl5pPr>
          </a:lstStyle>
          <a:p>
            <a:pPr lvl="0"/>
            <a:r>
              <a:rPr lang="ru-RU" dirty="0"/>
              <a:t>Первый уровень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6587" y="5968274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588" y="5968274"/>
            <a:ext cx="900000" cy="9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6884" y="5968274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237" y="5968274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50" y="5968274"/>
            <a:ext cx="900000" cy="9000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588" y="5968274"/>
            <a:ext cx="900000" cy="900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00" y="5968274"/>
            <a:ext cx="900000" cy="900000"/>
          </a:xfrm>
          <a:prstGeom prst="rect">
            <a:avLst/>
          </a:prstGeom>
        </p:spPr>
      </p:pic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F5EA61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9812829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3" pos="368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b="0" i="0" baseline="0" dirty="0" smtClean="0">
                <a:solidFill>
                  <a:srgbClr val="1D304F"/>
                </a:solidFill>
              </a:defRPr>
            </a:lvl1pPr>
            <a:lvl2pPr>
              <a:defRPr lang="ru-RU" b="0" i="0" baseline="0" dirty="0" smtClean="0">
                <a:solidFill>
                  <a:srgbClr val="1D304F"/>
                </a:solidFill>
              </a:defRPr>
            </a:lvl2pPr>
            <a:lvl3pPr>
              <a:defRPr lang="ru-RU" b="0" i="0" baseline="0" dirty="0" smtClean="0">
                <a:solidFill>
                  <a:srgbClr val="1D304F"/>
                </a:solidFill>
              </a:defRPr>
            </a:lvl3pPr>
            <a:lvl4pPr>
              <a:defRPr lang="ru-RU" b="0" i="0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20" y="5949950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0" y="5949950"/>
            <a:ext cx="900000" cy="90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80" y="5949950"/>
            <a:ext cx="900000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950"/>
            <a:ext cx="900000" cy="9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10" y="5949950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55" y="5949950"/>
            <a:ext cx="900000" cy="9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85" y="5949950"/>
            <a:ext cx="900000" cy="9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635" y="5949950"/>
            <a:ext cx="900000" cy="9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495" y="5949950"/>
            <a:ext cx="900000" cy="9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98065" y="5949950"/>
            <a:ext cx="900000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925" y="5949950"/>
            <a:ext cx="900000" cy="900000"/>
          </a:xfrm>
          <a:prstGeom prst="rect">
            <a:avLst/>
          </a:prstGeom>
        </p:spPr>
      </p:pic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1799463" y="5949950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>
            <a:spLocks noChangeAspect="1"/>
          </p:cNvSpPr>
          <p:nvPr userDrawn="1"/>
        </p:nvSpPr>
        <p:spPr>
          <a:xfrm>
            <a:off x="3598818" y="594995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486832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15938" y="307975"/>
            <a:ext cx="9461182" cy="3603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sz="3600" baseline="0">
                <a:solidFill>
                  <a:srgbClr val="A484BB"/>
                </a:solidFill>
                <a:latin typeface="Galiver Sans" panose="020B0604000000080903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708" y="-43595"/>
            <a:ext cx="1832995" cy="746945"/>
          </a:xfrm>
          <a:prstGeom prst="rect">
            <a:avLst/>
          </a:prstGeom>
        </p:spPr>
      </p:pic>
      <p:sp>
        <p:nvSpPr>
          <p:cNvPr id="8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5937" y="933450"/>
            <a:ext cx="11268075" cy="4876800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i="1" baseline="0" dirty="0" smtClean="0">
                <a:solidFill>
                  <a:srgbClr val="1D304F"/>
                </a:solidFill>
              </a:defRPr>
            </a:lvl1pPr>
            <a:lvl2pPr>
              <a:defRPr lang="ru-RU" i="1" baseline="0" dirty="0" smtClean="0">
                <a:solidFill>
                  <a:srgbClr val="1D304F"/>
                </a:solidFill>
              </a:defRPr>
            </a:lvl2pPr>
            <a:lvl3pPr>
              <a:defRPr lang="ru-RU" i="1" baseline="0" dirty="0" smtClean="0">
                <a:solidFill>
                  <a:srgbClr val="1D304F"/>
                </a:solidFill>
              </a:defRPr>
            </a:lvl3pPr>
            <a:lvl4pPr>
              <a:defRPr lang="ru-RU" i="1" baseline="0" dirty="0">
                <a:solidFill>
                  <a:srgbClr val="1D304F"/>
                </a:solidFill>
              </a:defRPr>
            </a:lvl4pPr>
          </a:lstStyle>
          <a:p>
            <a:pPr lvl="0">
              <a:lnSpc>
                <a:spcPct val="70000"/>
              </a:lnSpc>
            </a:pPr>
            <a:r>
              <a:rPr lang="ru-RU" dirty="0"/>
              <a:t>Первый уровень</a:t>
            </a:r>
          </a:p>
          <a:p>
            <a:pPr lvl="1" indent="-276225">
              <a:lnSpc>
                <a:spcPct val="70000"/>
              </a:lnSpc>
            </a:pPr>
            <a:r>
              <a:rPr lang="ru-RU" dirty="0"/>
              <a:t>Второй уровень</a:t>
            </a:r>
          </a:p>
          <a:p>
            <a:pPr lvl="2" indent="-552450">
              <a:lnSpc>
                <a:spcPct val="70000"/>
              </a:lnSpc>
            </a:pPr>
            <a:r>
              <a:rPr lang="ru-RU" dirty="0"/>
              <a:t>Третий уровень</a:t>
            </a:r>
          </a:p>
          <a:p>
            <a:pPr lvl="3" indent="-828675">
              <a:lnSpc>
                <a:spcPct val="70000"/>
              </a:lnSpc>
            </a:pPr>
            <a:r>
              <a:rPr lang="ru-RU" dirty="0"/>
              <a:t>Четвёртый уровень</a:t>
            </a:r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7204" y="6226910"/>
            <a:ext cx="494795" cy="365125"/>
          </a:xfrm>
          <a:prstGeom prst="rect">
            <a:avLst/>
          </a:prstGeom>
        </p:spPr>
        <p:txBody>
          <a:bodyPr wrap="none" lIns="0" tIns="0" rIns="0" bIns="0" anchor="ctr" anchorCtr="0"/>
          <a:lstStyle>
            <a:lvl1pPr algn="ctr">
              <a:defRPr sz="2000" b="0">
                <a:solidFill>
                  <a:srgbClr val="1D304F"/>
                </a:solidFill>
                <a:latin typeface="Galiver Sans" panose="020B0604000000080903" pitchFamily="34" charset="0"/>
              </a:defRPr>
            </a:lvl1pPr>
          </a:lstStyle>
          <a:p>
            <a:fld id="{F2F9E028-0A28-42B4-B433-F59D29BAD44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6719971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17" Type="http://schemas.openxmlformats.org/officeDocument/2006/relationships/image" Target="../media/image21.png"/><Relationship Id="rId2" Type="http://schemas.openxmlformats.org/officeDocument/2006/relationships/image" Target="../media/image4.png"/><Relationship Id="rId16" Type="http://schemas.openxmlformats.org/officeDocument/2006/relationships/image" Target="../media/image3.png"/><Relationship Id="rId1" Type="http://schemas.openxmlformats.org/officeDocument/2006/relationships/theme" Target="../theme/theme2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5816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49" r:id="rId3"/>
    <p:sldLayoutId id="2147483655" r:id="rId4"/>
    <p:sldLayoutId id="2147483658" r:id="rId5"/>
    <p:sldLayoutId id="2147483659" r:id="rId6"/>
    <p:sldLayoutId id="2147483660" r:id="rId7"/>
    <p:sldLayoutId id="2147483651" r:id="rId8"/>
    <p:sldLayoutId id="2147483664" r:id="rId9"/>
    <p:sldLayoutId id="2147483652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B63AB"/>
          </a:solidFill>
          <a:latin typeface="Proxima Nova Th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Proxima Nova Rg" panose="0200050603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1419176"/>
          </a:xfrm>
          <a:prstGeom prst="rect">
            <a:avLst/>
          </a:prstGeom>
          <a:solidFill>
            <a:srgbClr val="1D30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4199757"/>
            <a:ext cx="900000" cy="900000"/>
          </a:xfrm>
          <a:prstGeom prst="rect">
            <a:avLst/>
          </a:prstGeom>
        </p:spPr>
      </p:pic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4199757"/>
            <a:ext cx="900000" cy="900000"/>
          </a:xfrm>
          <a:prstGeom prst="rect">
            <a:avLst/>
          </a:prstGeom>
        </p:spPr>
      </p:pic>
      <p:pic>
        <p:nvPicPr>
          <p:cNvPr id="9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4163137"/>
            <a:ext cx="900000" cy="9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1758243"/>
            <a:ext cx="900000" cy="900000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2960690"/>
            <a:ext cx="900000" cy="900000"/>
          </a:xfrm>
          <a:prstGeom prst="rect">
            <a:avLst/>
          </a:prstGeom>
        </p:spPr>
      </p:pic>
      <p:pic>
        <p:nvPicPr>
          <p:cNvPr id="12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60" y="2960690"/>
            <a:ext cx="900000" cy="900000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79" y="1758243"/>
            <a:ext cx="900000" cy="90000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1758243"/>
            <a:ext cx="900000" cy="9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2960690"/>
            <a:ext cx="900000" cy="900000"/>
          </a:xfrm>
          <a:prstGeom prst="rect">
            <a:avLst/>
          </a:prstGeom>
        </p:spPr>
      </p:pic>
      <p:sp>
        <p:nvSpPr>
          <p:cNvPr id="19" name="Прямоугольник 18"/>
          <p:cNvSpPr>
            <a:spLocks noChangeAspect="1"/>
          </p:cNvSpPr>
          <p:nvPr userDrawn="1"/>
        </p:nvSpPr>
        <p:spPr>
          <a:xfrm>
            <a:off x="6272041" y="1758243"/>
            <a:ext cx="900000" cy="900000"/>
          </a:xfrm>
          <a:prstGeom prst="rect">
            <a:avLst/>
          </a:prstGeom>
          <a:solidFill>
            <a:srgbClr val="1B6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>
            <a:spLocks noChangeAspect="1"/>
          </p:cNvSpPr>
          <p:nvPr userDrawn="1"/>
        </p:nvSpPr>
        <p:spPr>
          <a:xfrm>
            <a:off x="6272041" y="2960690"/>
            <a:ext cx="900000" cy="900000"/>
          </a:xfrm>
          <a:prstGeom prst="rect">
            <a:avLst/>
          </a:prstGeom>
          <a:solidFill>
            <a:srgbClr val="EE6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>
            <a:spLocks noChangeAspect="1"/>
          </p:cNvSpPr>
          <p:nvPr userDrawn="1"/>
        </p:nvSpPr>
        <p:spPr>
          <a:xfrm>
            <a:off x="6272041" y="4199757"/>
            <a:ext cx="900000" cy="900000"/>
          </a:xfrm>
          <a:prstGeom prst="rect">
            <a:avLst/>
          </a:prstGeom>
          <a:solidFill>
            <a:srgbClr val="87C7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>
            <a:spLocks noChangeAspect="1"/>
          </p:cNvSpPr>
          <p:nvPr userDrawn="1"/>
        </p:nvSpPr>
        <p:spPr>
          <a:xfrm>
            <a:off x="7524122" y="4199757"/>
            <a:ext cx="900000" cy="900000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>
            <a:spLocks noChangeAspect="1"/>
          </p:cNvSpPr>
          <p:nvPr userDrawn="1"/>
        </p:nvSpPr>
        <p:spPr>
          <a:xfrm>
            <a:off x="7524122" y="2960690"/>
            <a:ext cx="900000" cy="900000"/>
          </a:xfrm>
          <a:prstGeom prst="rect">
            <a:avLst/>
          </a:prstGeom>
          <a:solidFill>
            <a:srgbClr val="F2AA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>
            <a:spLocks noChangeAspect="1"/>
          </p:cNvSpPr>
          <p:nvPr userDrawn="1"/>
        </p:nvSpPr>
        <p:spPr>
          <a:xfrm>
            <a:off x="7524122" y="1758243"/>
            <a:ext cx="900000" cy="900000"/>
          </a:xfrm>
          <a:prstGeom prst="rect">
            <a:avLst/>
          </a:prstGeom>
          <a:solidFill>
            <a:srgbClr val="1D30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>
            <a:spLocks noChangeAspect="1"/>
          </p:cNvSpPr>
          <p:nvPr userDrawn="1"/>
        </p:nvSpPr>
        <p:spPr>
          <a:xfrm>
            <a:off x="8776203" y="4199757"/>
            <a:ext cx="900000" cy="900000"/>
          </a:xfrm>
          <a:prstGeom prst="rect">
            <a:avLst/>
          </a:prstGeom>
          <a:solidFill>
            <a:srgbClr val="F5E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>
            <a:spLocks noChangeAspect="1"/>
          </p:cNvSpPr>
          <p:nvPr userDrawn="1"/>
        </p:nvSpPr>
        <p:spPr>
          <a:xfrm>
            <a:off x="8776203" y="2960690"/>
            <a:ext cx="900000" cy="900000"/>
          </a:xfrm>
          <a:prstGeom prst="rect">
            <a:avLst/>
          </a:prstGeom>
          <a:solidFill>
            <a:srgbClr val="4EA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>
            <a:spLocks noChangeAspect="1"/>
          </p:cNvSpPr>
          <p:nvPr userDrawn="1"/>
        </p:nvSpPr>
        <p:spPr>
          <a:xfrm>
            <a:off x="8776203" y="1758243"/>
            <a:ext cx="900000" cy="900000"/>
          </a:xfrm>
          <a:prstGeom prst="rect">
            <a:avLst/>
          </a:prstGeom>
          <a:solidFill>
            <a:srgbClr val="A48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798" y="5365584"/>
            <a:ext cx="900000" cy="900000"/>
          </a:xfrm>
          <a:prstGeom prst="rect">
            <a:avLst/>
          </a:prstGeom>
        </p:spPr>
      </p:pic>
      <p:pic>
        <p:nvPicPr>
          <p:cNvPr id="30" name="Picture 1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9960" y="5361391"/>
            <a:ext cx="900000" cy="900000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041" y="5361391"/>
            <a:ext cx="900000" cy="90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7879" y="5365584"/>
            <a:ext cx="900000" cy="90000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00" y="347348"/>
            <a:ext cx="1832995" cy="7469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41" y="305360"/>
            <a:ext cx="2491582" cy="6228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17" y="1758243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006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bolshayaperemena.onlin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2.jpeg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10" Type="http://schemas.openxmlformats.org/officeDocument/2006/relationships/image" Target="../media/image40.png"/><Relationship Id="rId19" Type="http://schemas.openxmlformats.org/officeDocument/2006/relationships/image" Target="../media/image49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131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 err="1">
                <a:latin typeface="Galiver Sans" panose="020B0604000000080903" pitchFamily="34" charset="0"/>
              </a:rPr>
              <a:t>Геймификация</a:t>
            </a:r>
            <a:r>
              <a:rPr lang="ru-RU" sz="3100" dirty="0">
                <a:latin typeface="Galiver Sans" panose="020B0604000000080903" pitchFamily="34" charset="0"/>
              </a:rPr>
              <a:t>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5-7 классов</a:t>
            </a:r>
          </a:p>
        </p:txBody>
      </p:sp>
      <p:sp>
        <p:nvSpPr>
          <p:cNvPr id="16" name="Прямоугольник: скругленные углы 8">
            <a:extLst>
              <a:ext uri="{FF2B5EF4-FFF2-40B4-BE49-F238E27FC236}">
                <a16:creationId xmlns="" xmlns:a16="http://schemas.microsoft.com/office/drawing/2014/main" id="{B95D2F54-6BCE-4BCE-8126-4F085A125AEA}"/>
              </a:ext>
            </a:extLst>
          </p:cNvPr>
          <p:cNvSpPr/>
          <p:nvPr/>
        </p:nvSpPr>
        <p:spPr>
          <a:xfrm>
            <a:off x="7023099" y="1024732"/>
            <a:ext cx="4652963" cy="2082800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2FC486F-6ED7-4130-8EE5-50F9142A10AD}"/>
              </a:ext>
            </a:extLst>
          </p:cNvPr>
          <p:cNvSpPr txBox="1"/>
          <p:nvPr/>
        </p:nvSpPr>
        <p:spPr>
          <a:xfrm>
            <a:off x="7190981" y="1213790"/>
            <a:ext cx="5001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формирует у участника ощущение </a:t>
            </a:r>
            <a:b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построения собственной траектории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игры: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3ADDDA0-36BE-478B-914E-DB39D9756091}"/>
              </a:ext>
            </a:extLst>
          </p:cNvPr>
          <p:cNvSpPr txBox="1"/>
          <p:nvPr/>
        </p:nvSpPr>
        <p:spPr>
          <a:xfrm>
            <a:off x="7160231" y="1978024"/>
            <a:ext cx="34476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здания для развития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хода сценария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собственного поступка</a:t>
            </a:r>
          </a:p>
        </p:txBody>
      </p:sp>
      <p:sp>
        <p:nvSpPr>
          <p:cNvPr id="19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34088" y="4865996"/>
            <a:ext cx="6146800" cy="1422972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23888" y="1772928"/>
            <a:ext cx="6146800" cy="108223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33355" y="3014865"/>
            <a:ext cx="6146800" cy="1646035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E9B4105-7CC9-4C8C-AF53-C278FA7C2C5A}"/>
              </a:ext>
            </a:extLst>
          </p:cNvPr>
          <p:cNvSpPr txBox="1"/>
          <p:nvPr/>
        </p:nvSpPr>
        <p:spPr>
          <a:xfrm>
            <a:off x="7023099" y="4602162"/>
            <a:ext cx="420254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апреля </a:t>
            </a:r>
            <a:r>
              <a:rPr lang="ru-RU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День космонавтики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«Восточный»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мая </a:t>
            </a:r>
            <a:r>
              <a:rPr lang="ru-RU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День Победы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Родина-Мать (Мамаев Курган)</a:t>
            </a:r>
          </a:p>
        </p:txBody>
      </p:sp>
      <p:sp>
        <p:nvSpPr>
          <p:cNvPr id="23" name="Текст 6">
            <a:extLst>
              <a:ext uri="{FF2B5EF4-FFF2-40B4-BE49-F238E27FC236}">
                <a16:creationId xmlns="" xmlns:a16="http://schemas.microsoft.com/office/drawing/2014/main" id="{B6FE1C4C-AD73-4545-B62B-1F71746EA79F}"/>
              </a:ext>
            </a:extLst>
          </p:cNvPr>
          <p:cNvSpPr txBox="1">
            <a:spLocks/>
          </p:cNvSpPr>
          <p:nvPr/>
        </p:nvSpPr>
        <p:spPr>
          <a:xfrm>
            <a:off x="807097" y="1932628"/>
            <a:ext cx="5811806" cy="48239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вовлечения  участников в игру  </a:t>
            </a:r>
            <a:r>
              <a:rPr lang="ru-RU" sz="16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Квест.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Восстановление вещания СМИ. Темная сущность разорвала связь</a:t>
            </a:r>
            <a:r>
              <a:rPr lang="en-US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спутником, город остался без информационного вещания. Игрок восстанавливает связь и знакомится с Предпринимателем</a:t>
            </a:r>
            <a:endParaRPr lang="en-US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получения материалов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оценки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Система распознавания лиц. Для входа на космодром «Восточный» участник должен пройти систему распознавания лиц, для этого необходимо снять  и загрузить </a:t>
            </a:r>
            <a:r>
              <a:rPr lang="ru-RU" sz="1200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видеовизитку</a:t>
            </a:r>
            <a:endParaRPr lang="ru-RU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Нелегкий выбор. Участник должен сделать выбор – пожертвовать  баллами, накопленными в конкурсе и спасти </a:t>
            </a:r>
            <a:r>
              <a:rPr lang="ru-RU" sz="1200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Вжуха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пройти мимо</a:t>
            </a:r>
            <a:endParaRPr lang="en-US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ru-RU" sz="12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400" b="1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 для получения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«профессионального» опыта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1200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r>
              <a:rPr lang="ru-RU" sz="12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2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Познавай Россию! Россия очень красивая страна. У нас есть много достопримечательностей, которые можно посмотреть. Составь  программу экскурсии по достопримечательностям родного края для твоих сверстников по самым интересным для них местам</a:t>
            </a:r>
          </a:p>
        </p:txBody>
      </p:sp>
      <p:sp>
        <p:nvSpPr>
          <p:cNvPr id="24" name="Текст 6">
            <a:extLst>
              <a:ext uri="{FF2B5EF4-FFF2-40B4-BE49-F238E27FC236}">
                <a16:creationId xmlns="" xmlns:a16="http://schemas.microsoft.com/office/drawing/2014/main" id="{B6FE1C4C-AD73-4545-B62B-1F71746EA79F}"/>
              </a:ext>
            </a:extLst>
          </p:cNvPr>
          <p:cNvSpPr txBox="1">
            <a:spLocks/>
          </p:cNvSpPr>
          <p:nvPr/>
        </p:nvSpPr>
        <p:spPr>
          <a:xfrm>
            <a:off x="531102" y="1083097"/>
            <a:ext cx="5946746" cy="5677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задания вплетены в сценарий игры через</a:t>
            </a:r>
            <a:r>
              <a:rPr lang="en-US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ситуации-</a:t>
            </a:r>
            <a:r>
              <a:rPr lang="ru-RU" sz="2000" b="1" dirty="0" err="1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квесты</a:t>
            </a:r>
            <a:endParaRPr lang="ru-RU" sz="2000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E4B89B3-EC6E-47D3-A79E-7C310A3238ED}"/>
              </a:ext>
            </a:extLst>
          </p:cNvPr>
          <p:cNvSpPr txBox="1"/>
          <p:nvPr/>
        </p:nvSpPr>
        <p:spPr>
          <a:xfrm>
            <a:off x="7023099" y="3493303"/>
            <a:ext cx="47343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3B57"/>
                </a:solidFill>
                <a:latin typeface="Galiver Sans" panose="020B0604000000080903" pitchFamily="34" charset="0"/>
              </a:rPr>
              <a:t>Задания к памятным</a:t>
            </a:r>
            <a:endParaRPr lang="en-US" sz="2400" dirty="0">
              <a:solidFill>
                <a:srgbClr val="FF3B57"/>
              </a:solidFill>
              <a:latin typeface="Galiver Sans" panose="020B0604000000080903" pitchFamily="34" charset="0"/>
            </a:endParaRPr>
          </a:p>
          <a:p>
            <a:r>
              <a:rPr lang="ru-RU" sz="2400" dirty="0">
                <a:solidFill>
                  <a:srgbClr val="FF3B57"/>
                </a:solidFill>
                <a:latin typeface="Galiver Sans" panose="020B0604000000080903" pitchFamily="34" charset="0"/>
              </a:rPr>
              <a:t>датам: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1441804" y="1024732"/>
            <a:ext cx="234258" cy="234261"/>
            <a:chOff x="3771597" y="2324772"/>
            <a:chExt cx="234258" cy="23426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023099" y="1024732"/>
            <a:ext cx="235989" cy="234261"/>
            <a:chOff x="623887" y="2324772"/>
            <a:chExt cx="235989" cy="2342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 flipV="1">
            <a:off x="11469944" y="2899577"/>
            <a:ext cx="206301" cy="206302"/>
            <a:chOff x="3374796" y="2077381"/>
            <a:chExt cx="216816" cy="21681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 flipH="1" flipV="1">
            <a:off x="7024829" y="2901231"/>
            <a:ext cx="206301" cy="206301"/>
            <a:chOff x="3374796" y="2070708"/>
            <a:chExt cx="216816" cy="216816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1070" y="2855165"/>
            <a:ext cx="1692961" cy="1704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2403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3888" y="1080370"/>
            <a:ext cx="5363825" cy="586302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277313" y="1080370"/>
            <a:ext cx="5363825" cy="586302"/>
          </a:xfrm>
          <a:prstGeom prst="rect">
            <a:avLst/>
          </a:prstGeom>
          <a:solidFill>
            <a:srgbClr val="F188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Спикеры «Большой Перемены»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34087" y="1797500"/>
            <a:ext cx="5353625" cy="449953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277312" y="1797500"/>
            <a:ext cx="5363825" cy="4499538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3FBEDB-F7D3-42D1-B7FB-1700A7918E13}"/>
              </a:ext>
            </a:extLst>
          </p:cNvPr>
          <p:cNvSpPr txBox="1"/>
          <p:nvPr/>
        </p:nvSpPr>
        <p:spPr>
          <a:xfrm>
            <a:off x="6303311" y="1067144"/>
            <a:ext cx="4980774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aliver Sans" panose="020B0604000000080903" pitchFamily="34" charset="0"/>
              </a:rPr>
              <a:t>АЧИВКИ И АРТЕФАКТЫ</a:t>
            </a:r>
            <a:r>
              <a:rPr lang="ru-RU" i="1" dirty="0">
                <a:solidFill>
                  <a:schemeClr val="bg1"/>
                </a:solidFill>
              </a:rPr>
              <a:t/>
            </a:r>
            <a:br>
              <a:rPr lang="ru-RU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(могут украшать комнату или </a:t>
            </a:r>
            <a:r>
              <a:rPr lang="ru-RU" sz="1400" i="1" dirty="0" err="1">
                <a:solidFill>
                  <a:schemeClr val="bg1"/>
                </a:solidFill>
              </a:rPr>
              <a:t>кастомизировать</a:t>
            </a:r>
            <a:r>
              <a:rPr lang="ru-RU" sz="1400" i="1" dirty="0">
                <a:solidFill>
                  <a:schemeClr val="bg1"/>
                </a:solidFill>
              </a:rPr>
              <a:t> героя):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DC3BBFF-F5FA-4C74-AF83-C7DA9E9BF9D1}"/>
              </a:ext>
            </a:extLst>
          </p:cNvPr>
          <p:cNvSpPr txBox="1"/>
          <p:nvPr/>
        </p:nvSpPr>
        <p:spPr>
          <a:xfrm>
            <a:off x="716163" y="1080370"/>
            <a:ext cx="37604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Galiver Sans" panose="020B0604000000080903" pitchFamily="34" charset="0"/>
              </a:rPr>
              <a:t>СТАТУСЫ</a:t>
            </a:r>
            <a:r>
              <a:rPr lang="ru-RU" sz="2000" i="1" dirty="0">
                <a:solidFill>
                  <a:schemeClr val="bg1"/>
                </a:solidFill>
              </a:rPr>
              <a:t> </a:t>
            </a:r>
          </a:p>
          <a:p>
            <a:r>
              <a:rPr lang="ru-RU" sz="1400" i="1" dirty="0">
                <a:solidFill>
                  <a:schemeClr val="bg1"/>
                </a:solidFill>
              </a:rPr>
              <a:t>(отражаются в сертификате):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8DEE40C-FD36-41EE-9EF2-AC790116C3EB}"/>
              </a:ext>
            </a:extLst>
          </p:cNvPr>
          <p:cNvSpPr txBox="1"/>
          <p:nvPr/>
        </p:nvSpPr>
        <p:spPr>
          <a:xfrm>
            <a:off x="629904" y="1930530"/>
            <a:ext cx="47294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Смельчак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регистрацию в Игре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Первооткрыватель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за выполнение общих заданий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Знаток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выполнение специальных заданий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Чемпион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прохождение собеседования и выход в финал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победу в финале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CB48F91-6EA3-453A-97AE-140CE1EDE1D5}"/>
              </a:ext>
            </a:extLst>
          </p:cNvPr>
          <p:cNvSpPr txBox="1"/>
          <p:nvPr/>
        </p:nvSpPr>
        <p:spPr>
          <a:xfrm>
            <a:off x="6299200" y="1917374"/>
            <a:ext cx="465908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Свиток знаний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прохождение теста на личность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 err="1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Флорамен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за восстановление парка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Вершина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за прохождение одного из вызовов до конца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Золотое сердце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прошел успешно все задания на «альтруизм» и сделал «Доброе дело»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Капитан очевидность 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тестах на креативность назвал самые типичные варианты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Сова</a:t>
            </a:r>
            <a:r>
              <a:rPr lang="ru-RU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выполняет 80% заданий ночью (для своего региона) и др.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0" y="5049730"/>
            <a:ext cx="1122905" cy="124730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36" y="4841130"/>
            <a:ext cx="1032020" cy="13910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1652" y="5016228"/>
            <a:ext cx="1040860" cy="10408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47" y="5206036"/>
            <a:ext cx="1415997" cy="8093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419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Маршрут  путешествия мечты для школьников 5-7 классов</a:t>
            </a:r>
          </a:p>
        </p:txBody>
      </p:sp>
      <p:pic>
        <p:nvPicPr>
          <p:cNvPr id="4" name="Google Shape;357;p18" descr="Изображение выглядит как темный, освещенный, передний, мужчина&#10;&#10;Автоматически созданное описание"/>
          <p:cNvPicPr preferRelativeResize="0"/>
          <p:nvPr/>
        </p:nvPicPr>
        <p:blipFill rotWithShape="1">
          <a:blip r:embed="rId2" cstate="print">
            <a:alphaModFix/>
          </a:blip>
          <a:srcRect l="-1"/>
          <a:stretch/>
        </p:blipFill>
        <p:spPr>
          <a:xfrm>
            <a:off x="1087438" y="1308099"/>
            <a:ext cx="10300311" cy="4728061"/>
          </a:xfrm>
          <a:prstGeom prst="roundRect">
            <a:avLst>
              <a:gd name="adj" fmla="val 4968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Google Shape;358;p18"/>
          <p:cNvSpPr/>
          <p:nvPr/>
        </p:nvSpPr>
        <p:spPr>
          <a:xfrm>
            <a:off x="788355" y="2485170"/>
            <a:ext cx="1374949" cy="18539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МОСКВА</a:t>
            </a:r>
            <a:endParaRPr dirty="0"/>
          </a:p>
        </p:txBody>
      </p:sp>
      <p:sp>
        <p:nvSpPr>
          <p:cNvPr id="6" name="Google Shape;359;p18"/>
          <p:cNvSpPr/>
          <p:nvPr/>
        </p:nvSpPr>
        <p:spPr>
          <a:xfrm>
            <a:off x="4930863" y="4433270"/>
            <a:ext cx="1277747" cy="20194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НОВОСИБИРСК</a:t>
            </a:r>
            <a:endParaRPr dirty="0"/>
          </a:p>
        </p:txBody>
      </p:sp>
      <p:sp>
        <p:nvSpPr>
          <p:cNvPr id="8" name="Google Shape;360;p18"/>
          <p:cNvSpPr/>
          <p:nvPr/>
        </p:nvSpPr>
        <p:spPr>
          <a:xfrm>
            <a:off x="3770456" y="3585033"/>
            <a:ext cx="1127622" cy="18208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ЕКАТЕРИНБУРГ</a:t>
            </a:r>
            <a:endParaRPr dirty="0"/>
          </a:p>
        </p:txBody>
      </p:sp>
      <p:sp>
        <p:nvSpPr>
          <p:cNvPr id="9" name="Google Shape;361;p18"/>
          <p:cNvSpPr/>
          <p:nvPr/>
        </p:nvSpPr>
        <p:spPr>
          <a:xfrm>
            <a:off x="1080732" y="3307187"/>
            <a:ext cx="1256606" cy="15929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КАЗАНЬ</a:t>
            </a:r>
            <a:endParaRPr dirty="0"/>
          </a:p>
        </p:txBody>
      </p:sp>
      <p:sp>
        <p:nvSpPr>
          <p:cNvPr id="10" name="Google Shape;362;p18"/>
          <p:cNvSpPr/>
          <p:nvPr/>
        </p:nvSpPr>
        <p:spPr>
          <a:xfrm>
            <a:off x="2023000" y="2856287"/>
            <a:ext cx="3084521" cy="1957012"/>
          </a:xfrm>
          <a:custGeom>
            <a:avLst/>
            <a:gdLst/>
            <a:ahLst/>
            <a:cxnLst/>
            <a:rect l="l" t="t" r="r" b="b"/>
            <a:pathLst>
              <a:path w="3449109" h="2212975" extrusionOk="0">
                <a:moveTo>
                  <a:pt x="0" y="0"/>
                </a:moveTo>
                <a:cubicBezTo>
                  <a:pt x="62309" y="32941"/>
                  <a:pt x="124619" y="65882"/>
                  <a:pt x="171450" y="109538"/>
                </a:cubicBezTo>
                <a:cubicBezTo>
                  <a:pt x="218281" y="153194"/>
                  <a:pt x="249237" y="210344"/>
                  <a:pt x="280987" y="261938"/>
                </a:cubicBezTo>
                <a:cubicBezTo>
                  <a:pt x="312737" y="313532"/>
                  <a:pt x="324644" y="365919"/>
                  <a:pt x="361950" y="419100"/>
                </a:cubicBezTo>
                <a:cubicBezTo>
                  <a:pt x="399256" y="472281"/>
                  <a:pt x="456406" y="533400"/>
                  <a:pt x="504825" y="581025"/>
                </a:cubicBezTo>
                <a:cubicBezTo>
                  <a:pt x="553244" y="628650"/>
                  <a:pt x="611187" y="669925"/>
                  <a:pt x="652462" y="704850"/>
                </a:cubicBezTo>
                <a:cubicBezTo>
                  <a:pt x="693737" y="739775"/>
                  <a:pt x="752475" y="790575"/>
                  <a:pt x="752475" y="790575"/>
                </a:cubicBezTo>
                <a:cubicBezTo>
                  <a:pt x="801687" y="831850"/>
                  <a:pt x="878681" y="906463"/>
                  <a:pt x="947737" y="952500"/>
                </a:cubicBezTo>
                <a:cubicBezTo>
                  <a:pt x="1016793" y="998537"/>
                  <a:pt x="1079500" y="1031081"/>
                  <a:pt x="1166812" y="1066800"/>
                </a:cubicBezTo>
                <a:cubicBezTo>
                  <a:pt x="1254125" y="1102519"/>
                  <a:pt x="1375568" y="1162051"/>
                  <a:pt x="1471612" y="1166813"/>
                </a:cubicBezTo>
                <a:cubicBezTo>
                  <a:pt x="1567656" y="1171575"/>
                  <a:pt x="1674195" y="1110633"/>
                  <a:pt x="1743075" y="1095375"/>
                </a:cubicBezTo>
                <a:cubicBezTo>
                  <a:pt x="1811955" y="1080117"/>
                  <a:pt x="1798373" y="1041930"/>
                  <a:pt x="1884892" y="1075267"/>
                </a:cubicBezTo>
                <a:cubicBezTo>
                  <a:pt x="1971411" y="1108605"/>
                  <a:pt x="2172317" y="1211880"/>
                  <a:pt x="2262187" y="1295400"/>
                </a:cubicBezTo>
                <a:cubicBezTo>
                  <a:pt x="2352057" y="1378920"/>
                  <a:pt x="2343150" y="1489076"/>
                  <a:pt x="2424112" y="1576388"/>
                </a:cubicBezTo>
                <a:cubicBezTo>
                  <a:pt x="2505075" y="1663701"/>
                  <a:pt x="2645568" y="1753394"/>
                  <a:pt x="2747962" y="1819275"/>
                </a:cubicBezTo>
                <a:cubicBezTo>
                  <a:pt x="2850356" y="1885156"/>
                  <a:pt x="3038475" y="1971675"/>
                  <a:pt x="3038475" y="1971675"/>
                </a:cubicBezTo>
                <a:lnTo>
                  <a:pt x="3449109" y="2212975"/>
                </a:lnTo>
              </a:path>
            </a:pathLst>
          </a:custGeom>
          <a:noFill/>
          <a:ln w="25400" cap="flat" cmpd="sng">
            <a:solidFill>
              <a:srgbClr val="FF3B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63;p18"/>
          <p:cNvSpPr/>
          <p:nvPr/>
        </p:nvSpPr>
        <p:spPr>
          <a:xfrm>
            <a:off x="5696198" y="4782700"/>
            <a:ext cx="4902257" cy="1186300"/>
          </a:xfrm>
          <a:custGeom>
            <a:avLst/>
            <a:gdLst/>
            <a:ahLst/>
            <a:cxnLst/>
            <a:rect l="l" t="t" r="r" b="b"/>
            <a:pathLst>
              <a:path w="5481700" h="1341460" extrusionOk="0">
                <a:moveTo>
                  <a:pt x="5362331" y="1341460"/>
                </a:moveTo>
                <a:cubicBezTo>
                  <a:pt x="5346985" y="1306535"/>
                  <a:pt x="5351042" y="1266318"/>
                  <a:pt x="5366564" y="1220810"/>
                </a:cubicBezTo>
                <a:cubicBezTo>
                  <a:pt x="5382086" y="1175302"/>
                  <a:pt x="5437472" y="1128735"/>
                  <a:pt x="5455464" y="1068410"/>
                </a:cubicBezTo>
                <a:cubicBezTo>
                  <a:pt x="5473456" y="1008085"/>
                  <a:pt x="5472397" y="922360"/>
                  <a:pt x="5474514" y="858860"/>
                </a:cubicBezTo>
                <a:cubicBezTo>
                  <a:pt x="5476631" y="795360"/>
                  <a:pt x="5492858" y="751263"/>
                  <a:pt x="5468164" y="687410"/>
                </a:cubicBezTo>
                <a:cubicBezTo>
                  <a:pt x="5443470" y="623557"/>
                  <a:pt x="5367622" y="529982"/>
                  <a:pt x="5326347" y="475743"/>
                </a:cubicBezTo>
                <a:cubicBezTo>
                  <a:pt x="5285072" y="421504"/>
                  <a:pt x="5291862" y="386226"/>
                  <a:pt x="5220513" y="361973"/>
                </a:cubicBezTo>
                <a:cubicBezTo>
                  <a:pt x="5149164" y="337720"/>
                  <a:pt x="5067319" y="351653"/>
                  <a:pt x="4898251" y="330222"/>
                </a:cubicBezTo>
                <a:cubicBezTo>
                  <a:pt x="4729183" y="308791"/>
                  <a:pt x="4379139" y="281010"/>
                  <a:pt x="4206102" y="233385"/>
                </a:cubicBezTo>
                <a:cubicBezTo>
                  <a:pt x="4033065" y="185760"/>
                  <a:pt x="3966124" y="79927"/>
                  <a:pt x="3860026" y="44473"/>
                </a:cubicBezTo>
                <a:cubicBezTo>
                  <a:pt x="3753928" y="9019"/>
                  <a:pt x="3660266" y="-21938"/>
                  <a:pt x="3569514" y="20660"/>
                </a:cubicBezTo>
                <a:cubicBezTo>
                  <a:pt x="3478762" y="63258"/>
                  <a:pt x="3385364" y="213277"/>
                  <a:pt x="3315514" y="300060"/>
                </a:cubicBezTo>
                <a:cubicBezTo>
                  <a:pt x="3245664" y="386843"/>
                  <a:pt x="3211797" y="466218"/>
                  <a:pt x="3150414" y="541360"/>
                </a:cubicBezTo>
                <a:cubicBezTo>
                  <a:pt x="3089031" y="616502"/>
                  <a:pt x="3011772" y="691643"/>
                  <a:pt x="2947214" y="750910"/>
                </a:cubicBezTo>
                <a:cubicBezTo>
                  <a:pt x="2882656" y="810177"/>
                  <a:pt x="2824447" y="855685"/>
                  <a:pt x="2763064" y="896960"/>
                </a:cubicBezTo>
                <a:cubicBezTo>
                  <a:pt x="2701681" y="938235"/>
                  <a:pt x="2661464" y="987536"/>
                  <a:pt x="2578914" y="998560"/>
                </a:cubicBezTo>
                <a:cubicBezTo>
                  <a:pt x="2496364" y="1009584"/>
                  <a:pt x="2347580" y="967427"/>
                  <a:pt x="2267764" y="963106"/>
                </a:cubicBezTo>
                <a:cubicBezTo>
                  <a:pt x="2187948" y="958785"/>
                  <a:pt x="2143675" y="978629"/>
                  <a:pt x="2100019" y="972632"/>
                </a:cubicBezTo>
                <a:cubicBezTo>
                  <a:pt x="2056363" y="966635"/>
                  <a:pt x="2020996" y="947142"/>
                  <a:pt x="2005826" y="927122"/>
                </a:cubicBezTo>
                <a:cubicBezTo>
                  <a:pt x="1990657" y="907102"/>
                  <a:pt x="2038371" y="894579"/>
                  <a:pt x="2009002" y="852510"/>
                </a:cubicBezTo>
                <a:cubicBezTo>
                  <a:pt x="1979633" y="810441"/>
                  <a:pt x="1885970" y="738210"/>
                  <a:pt x="1829614" y="674710"/>
                </a:cubicBezTo>
                <a:cubicBezTo>
                  <a:pt x="1773258" y="611210"/>
                  <a:pt x="1716372" y="530777"/>
                  <a:pt x="1670864" y="471510"/>
                </a:cubicBezTo>
                <a:cubicBezTo>
                  <a:pt x="1625356" y="412243"/>
                  <a:pt x="1619006" y="352977"/>
                  <a:pt x="1556564" y="319110"/>
                </a:cubicBezTo>
                <a:cubicBezTo>
                  <a:pt x="1494122" y="285243"/>
                  <a:pt x="1418981" y="281010"/>
                  <a:pt x="1296214" y="268310"/>
                </a:cubicBezTo>
                <a:cubicBezTo>
                  <a:pt x="1173447" y="255610"/>
                  <a:pt x="941672" y="252435"/>
                  <a:pt x="819964" y="242910"/>
                </a:cubicBezTo>
                <a:cubicBezTo>
                  <a:pt x="698256" y="233385"/>
                  <a:pt x="647456" y="215393"/>
                  <a:pt x="565964" y="211160"/>
                </a:cubicBezTo>
                <a:cubicBezTo>
                  <a:pt x="484472" y="206927"/>
                  <a:pt x="416739" y="219627"/>
                  <a:pt x="331014" y="217510"/>
                </a:cubicBezTo>
                <a:cubicBezTo>
                  <a:pt x="245289" y="215393"/>
                  <a:pt x="106647" y="205868"/>
                  <a:pt x="51614" y="198460"/>
                </a:cubicBezTo>
                <a:cubicBezTo>
                  <a:pt x="-3419" y="191052"/>
                  <a:pt x="-1303" y="182056"/>
                  <a:pt x="814" y="173060"/>
                </a:cubicBezTo>
              </a:path>
            </a:pathLst>
          </a:custGeom>
          <a:noFill/>
          <a:ln w="25400" cap="flat" cmpd="sng">
            <a:solidFill>
              <a:srgbClr val="FF3B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3" name="Google Shape;365;p18"/>
          <p:cNvGraphicFramePr/>
          <p:nvPr>
            <p:extLst>
              <p:ext uri="{D42A27DB-BD31-4B8C-83A1-F6EECF244321}">
                <p14:modId xmlns="" xmlns:p14="http://schemas.microsoft.com/office/powerpoint/2010/main" val="2870801705"/>
              </p:ext>
            </p:extLst>
          </p:nvPr>
        </p:nvGraphicFramePr>
        <p:xfrm>
          <a:off x="788355" y="2194247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Google Shape;366;p18"/>
          <p:cNvGraphicFramePr/>
          <p:nvPr>
            <p:extLst>
              <p:ext uri="{D42A27DB-BD31-4B8C-83A1-F6EECF244321}">
                <p14:modId xmlns="" xmlns:p14="http://schemas.microsoft.com/office/powerpoint/2010/main" val="2383305128"/>
              </p:ext>
            </p:extLst>
          </p:nvPr>
        </p:nvGraphicFramePr>
        <p:xfrm>
          <a:off x="4936745" y="4118870"/>
          <a:ext cx="54359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1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Google Shape;367;p18"/>
          <p:cNvGraphicFramePr/>
          <p:nvPr>
            <p:extLst>
              <p:ext uri="{D42A27DB-BD31-4B8C-83A1-F6EECF244321}">
                <p14:modId xmlns="" xmlns:p14="http://schemas.microsoft.com/office/powerpoint/2010/main" val="1613331991"/>
              </p:ext>
            </p:extLst>
          </p:nvPr>
        </p:nvGraphicFramePr>
        <p:xfrm>
          <a:off x="9806869" y="5620458"/>
          <a:ext cx="63404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170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702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Google Shape;368;p18"/>
          <p:cNvGraphicFramePr/>
          <p:nvPr>
            <p:extLst>
              <p:ext uri="{D42A27DB-BD31-4B8C-83A1-F6EECF244321}">
                <p14:modId xmlns="" xmlns:p14="http://schemas.microsoft.com/office/powerpoint/2010/main" val="712566304"/>
              </p:ext>
            </p:extLst>
          </p:nvPr>
        </p:nvGraphicFramePr>
        <p:xfrm>
          <a:off x="623888" y="5474238"/>
          <a:ext cx="1539416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394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986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МОСКВЫ </a:t>
                      </a:r>
                      <a:endParaRPr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(ВРЕМЯ МЕСТНОЕ)</a:t>
                      </a:r>
                      <a:endParaRPr sz="700" b="1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Google Shape;369;p18"/>
          <p:cNvSpPr/>
          <p:nvPr/>
        </p:nvSpPr>
        <p:spPr>
          <a:xfrm>
            <a:off x="2046827" y="2803501"/>
            <a:ext cx="3084521" cy="1957012"/>
          </a:xfrm>
          <a:custGeom>
            <a:avLst/>
            <a:gdLst/>
            <a:ahLst/>
            <a:cxnLst/>
            <a:rect l="l" t="t" r="r" b="b"/>
            <a:pathLst>
              <a:path w="3449109" h="2212975" extrusionOk="0">
                <a:moveTo>
                  <a:pt x="0" y="0"/>
                </a:moveTo>
                <a:cubicBezTo>
                  <a:pt x="62309" y="32941"/>
                  <a:pt x="124619" y="65882"/>
                  <a:pt x="171450" y="109538"/>
                </a:cubicBezTo>
                <a:cubicBezTo>
                  <a:pt x="218281" y="153194"/>
                  <a:pt x="249237" y="210344"/>
                  <a:pt x="280987" y="261938"/>
                </a:cubicBezTo>
                <a:cubicBezTo>
                  <a:pt x="312737" y="313532"/>
                  <a:pt x="324644" y="365919"/>
                  <a:pt x="361950" y="419100"/>
                </a:cubicBezTo>
                <a:cubicBezTo>
                  <a:pt x="399256" y="472281"/>
                  <a:pt x="456406" y="533400"/>
                  <a:pt x="504825" y="581025"/>
                </a:cubicBezTo>
                <a:cubicBezTo>
                  <a:pt x="553244" y="628650"/>
                  <a:pt x="611187" y="669925"/>
                  <a:pt x="652462" y="704850"/>
                </a:cubicBezTo>
                <a:cubicBezTo>
                  <a:pt x="693737" y="739775"/>
                  <a:pt x="752475" y="790575"/>
                  <a:pt x="752475" y="790575"/>
                </a:cubicBezTo>
                <a:cubicBezTo>
                  <a:pt x="801687" y="831850"/>
                  <a:pt x="878681" y="906463"/>
                  <a:pt x="947737" y="952500"/>
                </a:cubicBezTo>
                <a:cubicBezTo>
                  <a:pt x="1016793" y="998537"/>
                  <a:pt x="1079500" y="1031081"/>
                  <a:pt x="1166812" y="1066800"/>
                </a:cubicBezTo>
                <a:cubicBezTo>
                  <a:pt x="1254125" y="1102519"/>
                  <a:pt x="1375568" y="1162051"/>
                  <a:pt x="1471612" y="1166813"/>
                </a:cubicBezTo>
                <a:cubicBezTo>
                  <a:pt x="1567656" y="1171575"/>
                  <a:pt x="1674195" y="1110633"/>
                  <a:pt x="1743075" y="1095375"/>
                </a:cubicBezTo>
                <a:cubicBezTo>
                  <a:pt x="1811955" y="1080117"/>
                  <a:pt x="1798373" y="1041930"/>
                  <a:pt x="1884892" y="1075267"/>
                </a:cubicBezTo>
                <a:cubicBezTo>
                  <a:pt x="1971411" y="1108605"/>
                  <a:pt x="2172317" y="1211880"/>
                  <a:pt x="2262187" y="1295400"/>
                </a:cubicBezTo>
                <a:cubicBezTo>
                  <a:pt x="2352057" y="1378920"/>
                  <a:pt x="2343150" y="1489076"/>
                  <a:pt x="2424112" y="1576388"/>
                </a:cubicBezTo>
                <a:cubicBezTo>
                  <a:pt x="2505075" y="1663701"/>
                  <a:pt x="2645568" y="1753394"/>
                  <a:pt x="2747962" y="1819275"/>
                </a:cubicBezTo>
                <a:cubicBezTo>
                  <a:pt x="2850356" y="1885156"/>
                  <a:pt x="3038475" y="1971675"/>
                  <a:pt x="3038475" y="1971675"/>
                </a:cubicBezTo>
                <a:lnTo>
                  <a:pt x="3449109" y="2212975"/>
                </a:lnTo>
              </a:path>
            </a:pathLst>
          </a:custGeom>
          <a:noFill/>
          <a:ln w="25400" cap="flat" cmpd="sng">
            <a:solidFill>
              <a:srgbClr val="252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Google Shape;373;p18"/>
          <p:cNvGraphicFramePr/>
          <p:nvPr>
            <p:extLst>
              <p:ext uri="{D42A27DB-BD31-4B8C-83A1-F6EECF244321}">
                <p14:modId xmlns="" xmlns:p14="http://schemas.microsoft.com/office/powerpoint/2010/main" val="2124887221"/>
              </p:ext>
            </p:extLst>
          </p:nvPr>
        </p:nvGraphicFramePr>
        <p:xfrm>
          <a:off x="1080732" y="3503937"/>
          <a:ext cx="59917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5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95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Google Shape;374;p18"/>
          <p:cNvGraphicFramePr/>
          <p:nvPr>
            <p:extLst>
              <p:ext uri="{D42A27DB-BD31-4B8C-83A1-F6EECF244321}">
                <p14:modId xmlns="" xmlns:p14="http://schemas.microsoft.com/office/powerpoint/2010/main" val="3985042237"/>
              </p:ext>
            </p:extLst>
          </p:nvPr>
        </p:nvGraphicFramePr>
        <p:xfrm>
          <a:off x="3762792" y="3252902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 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Google Shape;375;p18"/>
          <p:cNvSpPr/>
          <p:nvPr/>
        </p:nvSpPr>
        <p:spPr>
          <a:xfrm>
            <a:off x="5740606" y="4737239"/>
            <a:ext cx="4902257" cy="1186849"/>
          </a:xfrm>
          <a:custGeom>
            <a:avLst/>
            <a:gdLst/>
            <a:ahLst/>
            <a:cxnLst/>
            <a:rect l="l" t="t" r="r" b="b"/>
            <a:pathLst>
              <a:path w="5481700" h="1342081" extrusionOk="0">
                <a:moveTo>
                  <a:pt x="5362331" y="1342081"/>
                </a:moveTo>
                <a:cubicBezTo>
                  <a:pt x="5346985" y="1307156"/>
                  <a:pt x="5367975" y="1290222"/>
                  <a:pt x="5383497" y="1244714"/>
                </a:cubicBezTo>
                <a:cubicBezTo>
                  <a:pt x="5399019" y="1199206"/>
                  <a:pt x="5440295" y="1133237"/>
                  <a:pt x="5455464" y="1069031"/>
                </a:cubicBezTo>
                <a:cubicBezTo>
                  <a:pt x="5470634" y="1004826"/>
                  <a:pt x="5472397" y="922981"/>
                  <a:pt x="5474514" y="859481"/>
                </a:cubicBezTo>
                <a:cubicBezTo>
                  <a:pt x="5476631" y="795981"/>
                  <a:pt x="5492859" y="749062"/>
                  <a:pt x="5468164" y="688031"/>
                </a:cubicBezTo>
                <a:cubicBezTo>
                  <a:pt x="5443470" y="627001"/>
                  <a:pt x="5368416" y="545156"/>
                  <a:pt x="5326347" y="493298"/>
                </a:cubicBezTo>
                <a:cubicBezTo>
                  <a:pt x="5284278" y="441440"/>
                  <a:pt x="5302975" y="406339"/>
                  <a:pt x="5215751" y="376882"/>
                </a:cubicBezTo>
                <a:cubicBezTo>
                  <a:pt x="5128527" y="347425"/>
                  <a:pt x="4972863" y="339575"/>
                  <a:pt x="4803001" y="316556"/>
                </a:cubicBezTo>
                <a:cubicBezTo>
                  <a:pt x="4633139" y="293537"/>
                  <a:pt x="4364057" y="286393"/>
                  <a:pt x="4196576" y="238768"/>
                </a:cubicBezTo>
                <a:cubicBezTo>
                  <a:pt x="4029095" y="191143"/>
                  <a:pt x="3911091" y="65996"/>
                  <a:pt x="3798114" y="30806"/>
                </a:cubicBezTo>
                <a:cubicBezTo>
                  <a:pt x="3685137" y="-4384"/>
                  <a:pt x="3606557" y="-14526"/>
                  <a:pt x="3518715" y="27631"/>
                </a:cubicBezTo>
                <a:cubicBezTo>
                  <a:pt x="3430873" y="69788"/>
                  <a:pt x="3341266" y="199433"/>
                  <a:pt x="3271063" y="283747"/>
                </a:cubicBezTo>
                <a:cubicBezTo>
                  <a:pt x="3200860" y="368061"/>
                  <a:pt x="3152883" y="459431"/>
                  <a:pt x="3097497" y="533514"/>
                </a:cubicBezTo>
                <a:cubicBezTo>
                  <a:pt x="3042111" y="607597"/>
                  <a:pt x="2997661" y="670393"/>
                  <a:pt x="2938747" y="728248"/>
                </a:cubicBezTo>
                <a:cubicBezTo>
                  <a:pt x="2879833" y="786103"/>
                  <a:pt x="2807867" y="835492"/>
                  <a:pt x="2744014" y="880647"/>
                </a:cubicBezTo>
                <a:cubicBezTo>
                  <a:pt x="2680161" y="925802"/>
                  <a:pt x="2633153" y="983218"/>
                  <a:pt x="2555630" y="999181"/>
                </a:cubicBezTo>
                <a:cubicBezTo>
                  <a:pt x="2478107" y="1015144"/>
                  <a:pt x="2348990" y="981542"/>
                  <a:pt x="2278876" y="976427"/>
                </a:cubicBezTo>
                <a:cubicBezTo>
                  <a:pt x="2208762" y="971312"/>
                  <a:pt x="2177541" y="970254"/>
                  <a:pt x="2134943" y="968490"/>
                </a:cubicBezTo>
                <a:cubicBezTo>
                  <a:pt x="2092345" y="966726"/>
                  <a:pt x="2044544" y="980043"/>
                  <a:pt x="2023289" y="965844"/>
                </a:cubicBezTo>
                <a:cubicBezTo>
                  <a:pt x="2002034" y="951645"/>
                  <a:pt x="2039693" y="931712"/>
                  <a:pt x="2007414" y="883293"/>
                </a:cubicBezTo>
                <a:cubicBezTo>
                  <a:pt x="1975135" y="834874"/>
                  <a:pt x="1885706" y="743858"/>
                  <a:pt x="1829614" y="675331"/>
                </a:cubicBezTo>
                <a:cubicBezTo>
                  <a:pt x="1773522" y="606804"/>
                  <a:pt x="1716372" y="531398"/>
                  <a:pt x="1670864" y="472131"/>
                </a:cubicBezTo>
                <a:cubicBezTo>
                  <a:pt x="1625356" y="412864"/>
                  <a:pt x="1619006" y="353598"/>
                  <a:pt x="1556564" y="319731"/>
                </a:cubicBezTo>
                <a:cubicBezTo>
                  <a:pt x="1494122" y="285864"/>
                  <a:pt x="1418981" y="281631"/>
                  <a:pt x="1296214" y="268931"/>
                </a:cubicBezTo>
                <a:cubicBezTo>
                  <a:pt x="1173447" y="256231"/>
                  <a:pt x="941672" y="253056"/>
                  <a:pt x="819964" y="243531"/>
                </a:cubicBezTo>
                <a:cubicBezTo>
                  <a:pt x="698256" y="234006"/>
                  <a:pt x="647456" y="216014"/>
                  <a:pt x="565964" y="211781"/>
                </a:cubicBezTo>
                <a:cubicBezTo>
                  <a:pt x="484472" y="207548"/>
                  <a:pt x="416739" y="220248"/>
                  <a:pt x="331014" y="218131"/>
                </a:cubicBezTo>
                <a:cubicBezTo>
                  <a:pt x="245289" y="216014"/>
                  <a:pt x="106647" y="206489"/>
                  <a:pt x="51614" y="199081"/>
                </a:cubicBezTo>
                <a:cubicBezTo>
                  <a:pt x="-3419" y="191673"/>
                  <a:pt x="-1303" y="182677"/>
                  <a:pt x="814" y="173681"/>
                </a:cubicBezTo>
              </a:path>
            </a:pathLst>
          </a:custGeom>
          <a:noFill/>
          <a:ln w="25400" cap="flat" cmpd="sng">
            <a:solidFill>
              <a:srgbClr val="2527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76;p18"/>
          <p:cNvSpPr/>
          <p:nvPr/>
        </p:nvSpPr>
        <p:spPr>
          <a:xfrm>
            <a:off x="7155139" y="5281076"/>
            <a:ext cx="921090" cy="1963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ИРКУТСК</a:t>
            </a:r>
            <a:endParaRPr dirty="0"/>
          </a:p>
        </p:txBody>
      </p:sp>
      <p:sp>
        <p:nvSpPr>
          <p:cNvPr id="27" name="Google Shape;379;p18"/>
          <p:cNvSpPr/>
          <p:nvPr/>
        </p:nvSpPr>
        <p:spPr>
          <a:xfrm>
            <a:off x="10598667" y="4925047"/>
            <a:ext cx="966291" cy="187655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ХАБАРОВСК</a:t>
            </a:r>
            <a:endParaRPr dirty="0"/>
          </a:p>
        </p:txBody>
      </p:sp>
      <p:graphicFrame>
        <p:nvGraphicFramePr>
          <p:cNvPr id="28" name="Google Shape;380;p18"/>
          <p:cNvGraphicFramePr/>
          <p:nvPr>
            <p:extLst>
              <p:ext uri="{D42A27DB-BD31-4B8C-83A1-F6EECF244321}">
                <p14:modId xmlns="" xmlns:p14="http://schemas.microsoft.com/office/powerpoint/2010/main" val="3473392188"/>
              </p:ext>
            </p:extLst>
          </p:nvPr>
        </p:nvGraphicFramePr>
        <p:xfrm>
          <a:off x="10536340" y="4626093"/>
          <a:ext cx="56054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0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2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ПРИБ.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" name="Google Shape;381;p18"/>
          <p:cNvGraphicFramePr/>
          <p:nvPr>
            <p:extLst>
              <p:ext uri="{D42A27DB-BD31-4B8C-83A1-F6EECF244321}">
                <p14:modId xmlns="" xmlns:p14="http://schemas.microsoft.com/office/powerpoint/2010/main" val="3665373120"/>
              </p:ext>
            </p:extLst>
          </p:nvPr>
        </p:nvGraphicFramePr>
        <p:xfrm>
          <a:off x="6985551" y="4976796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Google Shape;382;p18"/>
          <p:cNvSpPr/>
          <p:nvPr/>
        </p:nvSpPr>
        <p:spPr>
          <a:xfrm>
            <a:off x="5068938" y="4722140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1" name="Google Shape;383;p18"/>
          <p:cNvGraphicFramePr/>
          <p:nvPr>
            <p:extLst>
              <p:ext uri="{D42A27DB-BD31-4B8C-83A1-F6EECF244321}">
                <p14:modId xmlns="" xmlns:p14="http://schemas.microsoft.com/office/powerpoint/2010/main" val="3550838783"/>
              </p:ext>
            </p:extLst>
          </p:nvPr>
        </p:nvGraphicFramePr>
        <p:xfrm>
          <a:off x="1762359" y="3503937"/>
          <a:ext cx="57807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</a:t>
                      </a:r>
                      <a:r>
                        <a:rPr lang="ru-RU" sz="800" u="none" strike="noStrike" cap="none" dirty="0"/>
                        <a:t>.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</a:t>
                      </a:r>
                      <a:r>
                        <a:rPr lang="ru-RU" sz="800" u="none" strike="noStrike" cap="none" dirty="0"/>
                        <a:t>.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Google Shape;384;p18"/>
          <p:cNvGraphicFramePr/>
          <p:nvPr>
            <p:extLst>
              <p:ext uri="{D42A27DB-BD31-4B8C-83A1-F6EECF244321}">
                <p14:modId xmlns="" xmlns:p14="http://schemas.microsoft.com/office/powerpoint/2010/main" val="738794951"/>
              </p:ext>
            </p:extLst>
          </p:nvPr>
        </p:nvGraphicFramePr>
        <p:xfrm>
          <a:off x="4492027" y="3252141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" name="Google Shape;385;p18"/>
          <p:cNvGraphicFramePr/>
          <p:nvPr>
            <p:extLst>
              <p:ext uri="{D42A27DB-BD31-4B8C-83A1-F6EECF244321}">
                <p14:modId xmlns="" xmlns:p14="http://schemas.microsoft.com/office/powerpoint/2010/main" val="889758450"/>
              </p:ext>
            </p:extLst>
          </p:nvPr>
        </p:nvGraphicFramePr>
        <p:xfrm>
          <a:off x="1519412" y="2194247"/>
          <a:ext cx="64389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1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19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Google Shape;386;p18"/>
          <p:cNvGraphicFramePr/>
          <p:nvPr>
            <p:extLst>
              <p:ext uri="{D42A27DB-BD31-4B8C-83A1-F6EECF244321}">
                <p14:modId xmlns="" xmlns:p14="http://schemas.microsoft.com/office/powerpoint/2010/main" val="4063221405"/>
              </p:ext>
            </p:extLst>
          </p:nvPr>
        </p:nvGraphicFramePr>
        <p:xfrm>
          <a:off x="5561968" y="4119764"/>
          <a:ext cx="59341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67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67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5" name="Google Shape;387;p18"/>
          <p:cNvGraphicFramePr/>
          <p:nvPr>
            <p:extLst>
              <p:ext uri="{D42A27DB-BD31-4B8C-83A1-F6EECF244321}">
                <p14:modId xmlns="" xmlns:p14="http://schemas.microsoft.com/office/powerpoint/2010/main" val="10806783"/>
              </p:ext>
            </p:extLst>
          </p:nvPr>
        </p:nvGraphicFramePr>
        <p:xfrm>
          <a:off x="7603381" y="4958574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" name="Google Shape;388;p18"/>
          <p:cNvGraphicFramePr/>
          <p:nvPr>
            <p:extLst>
              <p:ext uri="{D42A27DB-BD31-4B8C-83A1-F6EECF244321}">
                <p14:modId xmlns="" xmlns:p14="http://schemas.microsoft.com/office/powerpoint/2010/main" val="3769346332"/>
              </p:ext>
            </p:extLst>
          </p:nvPr>
        </p:nvGraphicFramePr>
        <p:xfrm>
          <a:off x="11167044" y="4624701"/>
          <a:ext cx="539976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99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99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" name="Google Shape;389;p18"/>
          <p:cNvGraphicFramePr/>
          <p:nvPr>
            <p:extLst>
              <p:ext uri="{D42A27DB-BD31-4B8C-83A1-F6EECF244321}">
                <p14:modId xmlns="" xmlns:p14="http://schemas.microsoft.com/office/powerpoint/2010/main" val="269663686"/>
              </p:ext>
            </p:extLst>
          </p:nvPr>
        </p:nvGraphicFramePr>
        <p:xfrm>
          <a:off x="10502502" y="5620458"/>
          <a:ext cx="70243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121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2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ОТПР.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19:00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-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8" name="Google Shape;390;p18"/>
          <p:cNvGraphicFramePr/>
          <p:nvPr>
            <p:extLst>
              <p:ext uri="{D42A27DB-BD31-4B8C-83A1-F6EECF244321}">
                <p14:modId xmlns="" xmlns:p14="http://schemas.microsoft.com/office/powerpoint/2010/main" val="1785591451"/>
              </p:ext>
            </p:extLst>
          </p:nvPr>
        </p:nvGraphicFramePr>
        <p:xfrm>
          <a:off x="620750" y="5910510"/>
          <a:ext cx="1544604" cy="3048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44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955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700" b="1" u="none" strike="noStrike" cap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ВЛАДИВОСТОКА (ВРЕМЯ МЕСТНОЕ)</a:t>
                      </a:r>
                      <a:endParaRPr sz="700" b="1" u="none" strike="noStrike" cap="non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Google Shape;391;p18"/>
          <p:cNvSpPr/>
          <p:nvPr/>
        </p:nvSpPr>
        <p:spPr>
          <a:xfrm>
            <a:off x="5140377" y="4952037"/>
            <a:ext cx="1172247" cy="176814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КРАСНОЯРСК</a:t>
            </a:r>
            <a:endParaRPr dirty="0"/>
          </a:p>
        </p:txBody>
      </p:sp>
      <p:graphicFrame>
        <p:nvGraphicFramePr>
          <p:cNvPr id="41" name="Google Shape;393;p18"/>
          <p:cNvGraphicFramePr/>
          <p:nvPr>
            <p:extLst>
              <p:ext uri="{D42A27DB-BD31-4B8C-83A1-F6EECF244321}">
                <p14:modId xmlns="" xmlns:p14="http://schemas.microsoft.com/office/powerpoint/2010/main" val="2521325941"/>
              </p:ext>
            </p:extLst>
          </p:nvPr>
        </p:nvGraphicFramePr>
        <p:xfrm>
          <a:off x="5159703" y="5152474"/>
          <a:ext cx="55558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77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7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2" name="Google Shape;394;p18"/>
          <p:cNvGraphicFramePr/>
          <p:nvPr>
            <p:extLst>
              <p:ext uri="{D42A27DB-BD31-4B8C-83A1-F6EECF244321}">
                <p14:modId xmlns="" xmlns:p14="http://schemas.microsoft.com/office/powerpoint/2010/main" val="1862925196"/>
              </p:ext>
            </p:extLst>
          </p:nvPr>
        </p:nvGraphicFramePr>
        <p:xfrm>
          <a:off x="5792818" y="5153368"/>
          <a:ext cx="55902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95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95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4" name="Google Shape;396;p18"/>
          <p:cNvGraphicFramePr/>
          <p:nvPr>
            <p:extLst>
              <p:ext uri="{D42A27DB-BD31-4B8C-83A1-F6EECF244321}">
                <p14:modId xmlns="" xmlns:p14="http://schemas.microsoft.com/office/powerpoint/2010/main" val="2735136050"/>
              </p:ext>
            </p:extLst>
          </p:nvPr>
        </p:nvGraphicFramePr>
        <p:xfrm>
          <a:off x="9003997" y="4356786"/>
          <a:ext cx="54856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42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2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" name="Google Shape;397;p18"/>
          <p:cNvGraphicFramePr/>
          <p:nvPr>
            <p:extLst>
              <p:ext uri="{D42A27DB-BD31-4B8C-83A1-F6EECF244321}">
                <p14:modId xmlns="" xmlns:p14="http://schemas.microsoft.com/office/powerpoint/2010/main" val="3359166542"/>
              </p:ext>
            </p:extLst>
          </p:nvPr>
        </p:nvGraphicFramePr>
        <p:xfrm>
          <a:off x="9623467" y="4338585"/>
          <a:ext cx="696874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84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84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6" name="Google Shape;398;p18"/>
          <p:cNvSpPr/>
          <p:nvPr/>
        </p:nvSpPr>
        <p:spPr>
          <a:xfrm>
            <a:off x="9806869" y="6105826"/>
            <a:ext cx="1398071" cy="210629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ВЛАДИВОСТОК</a:t>
            </a:r>
            <a:endParaRPr dirty="0"/>
          </a:p>
        </p:txBody>
      </p:sp>
      <p:sp>
        <p:nvSpPr>
          <p:cNvPr id="48" name="Google Shape;400;p18"/>
          <p:cNvSpPr/>
          <p:nvPr/>
        </p:nvSpPr>
        <p:spPr>
          <a:xfrm>
            <a:off x="2367889" y="2959868"/>
            <a:ext cx="1259699" cy="188797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Н.НОВГОРОД</a:t>
            </a:r>
            <a:endParaRPr dirty="0"/>
          </a:p>
        </p:txBody>
      </p:sp>
      <p:graphicFrame>
        <p:nvGraphicFramePr>
          <p:cNvPr id="49" name="Google Shape;401;p18"/>
          <p:cNvGraphicFramePr/>
          <p:nvPr>
            <p:extLst>
              <p:ext uri="{D42A27DB-BD31-4B8C-83A1-F6EECF244321}">
                <p14:modId xmlns="" xmlns:p14="http://schemas.microsoft.com/office/powerpoint/2010/main" val="2628583591"/>
              </p:ext>
            </p:extLst>
          </p:nvPr>
        </p:nvGraphicFramePr>
        <p:xfrm>
          <a:off x="2367890" y="2377989"/>
          <a:ext cx="59917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95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95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0" name="Google Shape;402;p18"/>
          <p:cNvGraphicFramePr/>
          <p:nvPr>
            <p:extLst>
              <p:ext uri="{D42A27DB-BD31-4B8C-83A1-F6EECF244321}">
                <p14:modId xmlns="" xmlns:p14="http://schemas.microsoft.com/office/powerpoint/2010/main" val="2452933694"/>
              </p:ext>
            </p:extLst>
          </p:nvPr>
        </p:nvGraphicFramePr>
        <p:xfrm>
          <a:off x="3049517" y="2377989"/>
          <a:ext cx="57807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9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0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>
                          <a:solidFill>
                            <a:schemeClr val="bg1"/>
                          </a:solidFill>
                        </a:rPr>
                        <a:t>ПРИБ.</a:t>
                      </a:r>
                      <a:endParaRPr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" name="Google Shape;404;p18"/>
          <p:cNvSpPr/>
          <p:nvPr/>
        </p:nvSpPr>
        <p:spPr>
          <a:xfrm>
            <a:off x="3212204" y="4484020"/>
            <a:ext cx="1195147" cy="175542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ОМСК</a:t>
            </a:r>
            <a:endParaRPr dirty="0"/>
          </a:p>
        </p:txBody>
      </p:sp>
      <p:graphicFrame>
        <p:nvGraphicFramePr>
          <p:cNvPr id="53" name="Google Shape;405;p18"/>
          <p:cNvGraphicFramePr/>
          <p:nvPr>
            <p:extLst>
              <p:ext uri="{D42A27DB-BD31-4B8C-83A1-F6EECF244321}">
                <p14:modId xmlns="" xmlns:p14="http://schemas.microsoft.com/office/powerpoint/2010/main" val="1749016270"/>
              </p:ext>
            </p:extLst>
          </p:nvPr>
        </p:nvGraphicFramePr>
        <p:xfrm>
          <a:off x="3228099" y="4692079"/>
          <a:ext cx="54359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1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17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4" name="Google Shape;406;p18"/>
          <p:cNvGraphicFramePr/>
          <p:nvPr>
            <p:extLst>
              <p:ext uri="{D42A27DB-BD31-4B8C-83A1-F6EECF244321}">
                <p14:modId xmlns="" xmlns:p14="http://schemas.microsoft.com/office/powerpoint/2010/main" val="392796724"/>
              </p:ext>
            </p:extLst>
          </p:nvPr>
        </p:nvGraphicFramePr>
        <p:xfrm>
          <a:off x="3854596" y="4698345"/>
          <a:ext cx="558712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93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93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5" name="Google Shape;407;p18"/>
          <p:cNvSpPr/>
          <p:nvPr/>
        </p:nvSpPr>
        <p:spPr>
          <a:xfrm>
            <a:off x="9241393" y="4610790"/>
            <a:ext cx="832272" cy="1887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ЛЕДЯНАЯ</a:t>
            </a:r>
            <a:endParaRPr dirty="0"/>
          </a:p>
        </p:txBody>
      </p:sp>
      <p:sp>
        <p:nvSpPr>
          <p:cNvPr id="57" name="Google Shape;410;p18"/>
          <p:cNvSpPr/>
          <p:nvPr/>
        </p:nvSpPr>
        <p:spPr>
          <a:xfrm>
            <a:off x="6007614" y="5643101"/>
            <a:ext cx="1128490" cy="19663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ПОРТ БАЙКАЛ</a:t>
            </a:r>
            <a:endParaRPr dirty="0"/>
          </a:p>
        </p:txBody>
      </p:sp>
      <p:graphicFrame>
        <p:nvGraphicFramePr>
          <p:cNvPr id="58" name="Google Shape;411;p18"/>
          <p:cNvGraphicFramePr/>
          <p:nvPr>
            <p:extLst>
              <p:ext uri="{D42A27DB-BD31-4B8C-83A1-F6EECF244321}">
                <p14:modId xmlns="" xmlns:p14="http://schemas.microsoft.com/office/powerpoint/2010/main" val="3366166588"/>
              </p:ext>
            </p:extLst>
          </p:nvPr>
        </p:nvGraphicFramePr>
        <p:xfrm>
          <a:off x="6013813" y="5861986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" name="Google Shape;412;p18"/>
          <p:cNvGraphicFramePr/>
          <p:nvPr>
            <p:extLst>
              <p:ext uri="{D42A27DB-BD31-4B8C-83A1-F6EECF244321}">
                <p14:modId xmlns="" xmlns:p14="http://schemas.microsoft.com/office/powerpoint/2010/main" val="102003117"/>
              </p:ext>
            </p:extLst>
          </p:nvPr>
        </p:nvGraphicFramePr>
        <p:xfrm>
          <a:off x="6632691" y="5868662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/>
                        <a:t>09:30</a:t>
                      </a:r>
                      <a:endParaRPr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19:00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0" name="Google Shape;413;p18"/>
          <p:cNvSpPr/>
          <p:nvPr/>
        </p:nvSpPr>
        <p:spPr>
          <a:xfrm>
            <a:off x="6409601" y="933600"/>
            <a:ext cx="5254559" cy="2831494"/>
          </a:xfrm>
          <a:prstGeom prst="roundRect">
            <a:avLst>
              <a:gd name="adj" fmla="val 0"/>
            </a:avLst>
          </a:prstGeom>
          <a:solidFill>
            <a:schemeClr val="lt1">
              <a:alpha val="74901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Организация перевозки детей круизным поездом </a:t>
            </a:r>
            <a:endParaRPr sz="12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Маршрут </a:t>
            </a:r>
            <a:r>
              <a:rPr lang="ru-RU" sz="1000" b="1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Москва – Нижний Новгород – Казань – Екатеринбург – Омск – Новосибирск – Красноярск – Порт Байкал – Иркутск – Чита – Ледяная – Хабаровск – Владивосток.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Период поездки: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первая группа отправлением из Москвы </a:t>
            </a: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 06.09. по 20.09.2021 г. (15 суток),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 dirty="0">
                <a:solidFill>
                  <a:srgbClr val="FF3B57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вторая группа отправлением из Владивостока </a:t>
            </a: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 21.09. по 06.10.2021 г. (15 суток).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Туристы: дети в возрасте 10 - 13 лет (150 чел.),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педагогический персонал и сопровождающие (не менее 100 чел.).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Прибытие туристов в Москву и Владивосток к отправлению круизного поезда и отправление туристов из Владивостока и Москвы к местам проживания возможно авиатранспортом. 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ru-RU" sz="1000" dirty="0">
                <a:solidFill>
                  <a:srgbClr val="252754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График следования круизного поезда предполагается разработать с учетом организации движения поезда в ночное время и проведения наземной экскурсионной программы в городах по маршруту следования в дневное время.</a:t>
            </a:r>
            <a:endParaRPr sz="10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" name="Google Shape;414;p18"/>
          <p:cNvSpPr/>
          <p:nvPr/>
        </p:nvSpPr>
        <p:spPr>
          <a:xfrm>
            <a:off x="10529869" y="4310623"/>
            <a:ext cx="563795" cy="258941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19.09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(14 сутки)</a:t>
            </a:r>
            <a:endParaRPr/>
          </a:p>
        </p:txBody>
      </p:sp>
      <p:sp>
        <p:nvSpPr>
          <p:cNvPr id="62" name="Google Shape;415;p18"/>
          <p:cNvSpPr/>
          <p:nvPr/>
        </p:nvSpPr>
        <p:spPr>
          <a:xfrm>
            <a:off x="11145625" y="4310622"/>
            <a:ext cx="541207" cy="25894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(2 сутки)</a:t>
            </a:r>
            <a:endParaRPr dirty="0"/>
          </a:p>
        </p:txBody>
      </p:sp>
      <p:sp>
        <p:nvSpPr>
          <p:cNvPr id="63" name="Google Shape;416;p18"/>
          <p:cNvSpPr/>
          <p:nvPr/>
        </p:nvSpPr>
        <p:spPr>
          <a:xfrm>
            <a:off x="9003997" y="4031343"/>
            <a:ext cx="531817" cy="279282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18.09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(13 сутки)</a:t>
            </a:r>
            <a:endParaRPr dirty="0"/>
          </a:p>
        </p:txBody>
      </p:sp>
      <p:sp>
        <p:nvSpPr>
          <p:cNvPr id="64" name="Google Shape;417;p18"/>
          <p:cNvSpPr/>
          <p:nvPr/>
        </p:nvSpPr>
        <p:spPr>
          <a:xfrm>
            <a:off x="9806869" y="5378941"/>
            <a:ext cx="623074" cy="213217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20.09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(15 сутки)</a:t>
            </a:r>
            <a:endParaRPr dirty="0"/>
          </a:p>
        </p:txBody>
      </p:sp>
      <p:sp>
        <p:nvSpPr>
          <p:cNvPr id="65" name="Google Shape;418;p18"/>
          <p:cNvSpPr/>
          <p:nvPr/>
        </p:nvSpPr>
        <p:spPr>
          <a:xfrm>
            <a:off x="6980662" y="4631521"/>
            <a:ext cx="536491" cy="300227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15.09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(10 сутки)</a:t>
            </a:r>
            <a:endParaRPr dirty="0"/>
          </a:p>
        </p:txBody>
      </p:sp>
      <p:sp>
        <p:nvSpPr>
          <p:cNvPr id="66" name="Google Shape;419;p18"/>
          <p:cNvSpPr/>
          <p:nvPr/>
        </p:nvSpPr>
        <p:spPr>
          <a:xfrm>
            <a:off x="5179187" y="5405578"/>
            <a:ext cx="540591" cy="22530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12.09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(7 сутки)</a:t>
            </a:r>
            <a:endParaRPr/>
          </a:p>
        </p:txBody>
      </p:sp>
      <p:sp>
        <p:nvSpPr>
          <p:cNvPr id="67" name="Google Shape;420;p18"/>
          <p:cNvSpPr/>
          <p:nvPr/>
        </p:nvSpPr>
        <p:spPr>
          <a:xfrm>
            <a:off x="4936746" y="3834497"/>
            <a:ext cx="534346" cy="244865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11.09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 сутки)</a:t>
            </a:r>
            <a:endParaRPr/>
          </a:p>
        </p:txBody>
      </p:sp>
      <p:sp>
        <p:nvSpPr>
          <p:cNvPr id="68" name="Google Shape;421;p18"/>
          <p:cNvSpPr/>
          <p:nvPr/>
        </p:nvSpPr>
        <p:spPr>
          <a:xfrm>
            <a:off x="3227888" y="4931151"/>
            <a:ext cx="539656" cy="299471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10.09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(5 сутки)</a:t>
            </a:r>
            <a:endParaRPr dirty="0"/>
          </a:p>
        </p:txBody>
      </p:sp>
      <p:sp>
        <p:nvSpPr>
          <p:cNvPr id="69" name="Google Shape;422;p18"/>
          <p:cNvSpPr/>
          <p:nvPr/>
        </p:nvSpPr>
        <p:spPr>
          <a:xfrm>
            <a:off x="3773915" y="2959090"/>
            <a:ext cx="627941" cy="24349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09.09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(4 сутки)</a:t>
            </a:r>
            <a:endParaRPr dirty="0"/>
          </a:p>
        </p:txBody>
      </p:sp>
      <p:sp>
        <p:nvSpPr>
          <p:cNvPr id="70" name="Google Shape;423;p18"/>
          <p:cNvSpPr/>
          <p:nvPr/>
        </p:nvSpPr>
        <p:spPr>
          <a:xfrm>
            <a:off x="2376561" y="2637899"/>
            <a:ext cx="624543" cy="281439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07.09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(3 сутки)</a:t>
            </a:r>
            <a:endParaRPr dirty="0"/>
          </a:p>
        </p:txBody>
      </p:sp>
      <p:sp>
        <p:nvSpPr>
          <p:cNvPr id="71" name="Google Shape;424;p18"/>
          <p:cNvSpPr/>
          <p:nvPr/>
        </p:nvSpPr>
        <p:spPr>
          <a:xfrm>
            <a:off x="1080732" y="3769968"/>
            <a:ext cx="599178" cy="32042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08.09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(4 сутки)</a:t>
            </a:r>
            <a:endParaRPr/>
          </a:p>
        </p:txBody>
      </p:sp>
      <p:sp>
        <p:nvSpPr>
          <p:cNvPr id="72" name="Google Shape;425;p18"/>
          <p:cNvSpPr/>
          <p:nvPr/>
        </p:nvSpPr>
        <p:spPr>
          <a:xfrm>
            <a:off x="788355" y="1837173"/>
            <a:ext cx="643892" cy="30438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06.09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 сутки)</a:t>
            </a:r>
            <a:endParaRPr dirty="0"/>
          </a:p>
        </p:txBody>
      </p:sp>
      <p:sp>
        <p:nvSpPr>
          <p:cNvPr id="73" name="Google Shape;426;p18"/>
          <p:cNvSpPr/>
          <p:nvPr/>
        </p:nvSpPr>
        <p:spPr>
          <a:xfrm>
            <a:off x="5994366" y="6157169"/>
            <a:ext cx="564117" cy="283166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14.09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 сутки)</a:t>
            </a:r>
            <a:endParaRPr dirty="0"/>
          </a:p>
        </p:txBody>
      </p:sp>
      <p:sp>
        <p:nvSpPr>
          <p:cNvPr id="74" name="Google Shape;427;p18"/>
          <p:cNvSpPr/>
          <p:nvPr/>
        </p:nvSpPr>
        <p:spPr>
          <a:xfrm>
            <a:off x="10489168" y="5376297"/>
            <a:ext cx="706838" cy="21481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21.09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 сутки)</a:t>
            </a:r>
            <a:endParaRPr dirty="0"/>
          </a:p>
        </p:txBody>
      </p:sp>
      <p:sp>
        <p:nvSpPr>
          <p:cNvPr id="75" name="Google Shape;428;p18"/>
          <p:cNvSpPr/>
          <p:nvPr/>
        </p:nvSpPr>
        <p:spPr>
          <a:xfrm>
            <a:off x="9623467" y="4031342"/>
            <a:ext cx="696874" cy="27928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23.09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(3 сутки)</a:t>
            </a:r>
            <a:endParaRPr/>
          </a:p>
        </p:txBody>
      </p:sp>
      <p:sp>
        <p:nvSpPr>
          <p:cNvPr id="76" name="Google Shape;429;p18"/>
          <p:cNvSpPr/>
          <p:nvPr/>
        </p:nvSpPr>
        <p:spPr>
          <a:xfrm>
            <a:off x="7603381" y="4640857"/>
            <a:ext cx="522448" cy="29217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26.09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(6 сутки)</a:t>
            </a:r>
            <a:endParaRPr/>
          </a:p>
        </p:txBody>
      </p:sp>
      <p:sp>
        <p:nvSpPr>
          <p:cNvPr id="77" name="Google Shape;430;p18"/>
          <p:cNvSpPr/>
          <p:nvPr/>
        </p:nvSpPr>
        <p:spPr>
          <a:xfrm>
            <a:off x="6631643" y="6161257"/>
            <a:ext cx="523496" cy="27907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27.09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(7 сутки)</a:t>
            </a:r>
            <a:endParaRPr dirty="0"/>
          </a:p>
        </p:txBody>
      </p:sp>
      <p:sp>
        <p:nvSpPr>
          <p:cNvPr id="78" name="Google Shape;431;p18"/>
          <p:cNvSpPr/>
          <p:nvPr/>
        </p:nvSpPr>
        <p:spPr>
          <a:xfrm>
            <a:off x="5777309" y="5408386"/>
            <a:ext cx="561037" cy="22735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29.09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(9 сутки)</a:t>
            </a:r>
            <a:endParaRPr/>
          </a:p>
        </p:txBody>
      </p:sp>
      <p:sp>
        <p:nvSpPr>
          <p:cNvPr id="79" name="Google Shape;432;p18"/>
          <p:cNvSpPr/>
          <p:nvPr/>
        </p:nvSpPr>
        <p:spPr>
          <a:xfrm>
            <a:off x="5558744" y="3834496"/>
            <a:ext cx="596633" cy="24614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30.09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(10 сутки)</a:t>
            </a:r>
            <a:endParaRPr/>
          </a:p>
        </p:txBody>
      </p:sp>
      <p:sp>
        <p:nvSpPr>
          <p:cNvPr id="80" name="Google Shape;433;p18"/>
          <p:cNvSpPr/>
          <p:nvPr/>
        </p:nvSpPr>
        <p:spPr>
          <a:xfrm>
            <a:off x="3854596" y="4949328"/>
            <a:ext cx="587122" cy="281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01.10</a:t>
            </a: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(11 сутки)</a:t>
            </a:r>
            <a:endParaRPr/>
          </a:p>
        </p:txBody>
      </p:sp>
      <p:sp>
        <p:nvSpPr>
          <p:cNvPr id="81" name="Google Shape;434;p18"/>
          <p:cNvSpPr/>
          <p:nvPr/>
        </p:nvSpPr>
        <p:spPr>
          <a:xfrm>
            <a:off x="4492027" y="2914410"/>
            <a:ext cx="643892" cy="29585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02.10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(12 сутки)</a:t>
            </a:r>
            <a:endParaRPr dirty="0"/>
          </a:p>
        </p:txBody>
      </p:sp>
      <p:sp>
        <p:nvSpPr>
          <p:cNvPr id="82" name="Google Shape;435;p18"/>
          <p:cNvSpPr/>
          <p:nvPr/>
        </p:nvSpPr>
        <p:spPr>
          <a:xfrm>
            <a:off x="1762359" y="3765094"/>
            <a:ext cx="575236" cy="32529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03.10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(13 сутки)</a:t>
            </a:r>
            <a:endParaRPr/>
          </a:p>
        </p:txBody>
      </p:sp>
      <p:sp>
        <p:nvSpPr>
          <p:cNvPr id="83" name="Google Shape;436;p18"/>
          <p:cNvSpPr/>
          <p:nvPr/>
        </p:nvSpPr>
        <p:spPr>
          <a:xfrm>
            <a:off x="3049517" y="2633024"/>
            <a:ext cx="578071" cy="28631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04.10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(14 сутки)</a:t>
            </a:r>
            <a:endParaRPr dirty="0"/>
          </a:p>
        </p:txBody>
      </p:sp>
      <p:sp>
        <p:nvSpPr>
          <p:cNvPr id="84" name="Google Shape;437;p18"/>
          <p:cNvSpPr/>
          <p:nvPr/>
        </p:nvSpPr>
        <p:spPr>
          <a:xfrm>
            <a:off x="1519412" y="1837173"/>
            <a:ext cx="643892" cy="31334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05.10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(15 сутки)</a:t>
            </a:r>
            <a:endParaRPr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19" y="4876313"/>
            <a:ext cx="916708" cy="437831"/>
          </a:xfrm>
          <a:prstGeom prst="rect">
            <a:avLst/>
          </a:prstGeom>
        </p:spPr>
      </p:pic>
      <p:sp>
        <p:nvSpPr>
          <p:cNvPr id="92" name="Google Shape;407;p18"/>
          <p:cNvSpPr/>
          <p:nvPr/>
        </p:nvSpPr>
        <p:spPr>
          <a:xfrm>
            <a:off x="8459160" y="5314144"/>
            <a:ext cx="832272" cy="188703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ЧИТА</a:t>
            </a:r>
            <a:endParaRPr dirty="0"/>
          </a:p>
        </p:txBody>
      </p:sp>
      <p:graphicFrame>
        <p:nvGraphicFramePr>
          <p:cNvPr id="95" name="Google Shape;381;p18"/>
          <p:cNvGraphicFramePr/>
          <p:nvPr>
            <p:extLst>
              <p:ext uri="{D42A27DB-BD31-4B8C-83A1-F6EECF244321}">
                <p14:modId xmlns="" xmlns:p14="http://schemas.microsoft.com/office/powerpoint/2010/main" val="3948404424"/>
              </p:ext>
            </p:extLst>
          </p:nvPr>
        </p:nvGraphicFramePr>
        <p:xfrm>
          <a:off x="8281208" y="5981310"/>
          <a:ext cx="544670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23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3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3B5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781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11:30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11:30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6" name="Google Shape;387;p18"/>
          <p:cNvGraphicFramePr/>
          <p:nvPr>
            <p:extLst>
              <p:ext uri="{D42A27DB-BD31-4B8C-83A1-F6EECF244321}">
                <p14:modId xmlns="" xmlns:p14="http://schemas.microsoft.com/office/powerpoint/2010/main" val="1650184157"/>
              </p:ext>
            </p:extLst>
          </p:nvPr>
        </p:nvGraphicFramePr>
        <p:xfrm>
          <a:off x="8899038" y="5963088"/>
          <a:ext cx="522448" cy="2438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612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ПРИБ.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>
                          <a:solidFill>
                            <a:schemeClr val="bg1"/>
                          </a:solidFill>
                        </a:rPr>
                        <a:t>ОТПР.</a:t>
                      </a:r>
                      <a:endParaRPr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5275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0144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17:00</a:t>
                      </a:r>
                      <a:endParaRPr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u="none" strike="noStrike" cap="none" dirty="0"/>
                        <a:t>09:30</a:t>
                      </a:r>
                      <a:endParaRPr sz="800" u="none" strike="noStrike" cap="none" dirty="0"/>
                    </a:p>
                  </a:txBody>
                  <a:tcPr marL="0" marR="0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7" name="Google Shape;418;p18"/>
          <p:cNvSpPr/>
          <p:nvPr/>
        </p:nvSpPr>
        <p:spPr>
          <a:xfrm>
            <a:off x="8290969" y="5605141"/>
            <a:ext cx="534909" cy="331122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16.09</a:t>
            </a: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(11 сутки)</a:t>
            </a:r>
            <a:endParaRPr dirty="0"/>
          </a:p>
        </p:txBody>
      </p:sp>
      <p:sp>
        <p:nvSpPr>
          <p:cNvPr id="98" name="Google Shape;429;p18"/>
          <p:cNvSpPr/>
          <p:nvPr/>
        </p:nvSpPr>
        <p:spPr>
          <a:xfrm>
            <a:off x="8899038" y="5615305"/>
            <a:ext cx="522448" cy="322237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000" tIns="34275" rIns="27000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7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25.06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(5 сутки)</a:t>
            </a:r>
            <a:endParaRPr dirty="0"/>
          </a:p>
        </p:txBody>
      </p:sp>
      <p:sp>
        <p:nvSpPr>
          <p:cNvPr id="99" name="Google Shape;382;p18"/>
          <p:cNvSpPr/>
          <p:nvPr/>
        </p:nvSpPr>
        <p:spPr>
          <a:xfrm>
            <a:off x="6262585" y="4793069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82;p18"/>
          <p:cNvSpPr/>
          <p:nvPr/>
        </p:nvSpPr>
        <p:spPr>
          <a:xfrm>
            <a:off x="4458069" y="439305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382;p18"/>
          <p:cNvSpPr/>
          <p:nvPr/>
        </p:nvSpPr>
        <p:spPr>
          <a:xfrm>
            <a:off x="3494045" y="3673003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382;p18"/>
          <p:cNvSpPr/>
          <p:nvPr/>
        </p:nvSpPr>
        <p:spPr>
          <a:xfrm>
            <a:off x="2397919" y="327319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382;p18"/>
          <p:cNvSpPr/>
          <p:nvPr/>
        </p:nvSpPr>
        <p:spPr>
          <a:xfrm>
            <a:off x="2114996" y="296861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382;p18"/>
          <p:cNvSpPr/>
          <p:nvPr/>
        </p:nvSpPr>
        <p:spPr>
          <a:xfrm>
            <a:off x="1933028" y="2717152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382;p18"/>
          <p:cNvSpPr/>
          <p:nvPr/>
        </p:nvSpPr>
        <p:spPr>
          <a:xfrm>
            <a:off x="6944301" y="5279101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382;p18"/>
          <p:cNvSpPr/>
          <p:nvPr/>
        </p:nvSpPr>
        <p:spPr>
          <a:xfrm>
            <a:off x="6924344" y="537975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382;p18"/>
          <p:cNvSpPr/>
          <p:nvPr/>
        </p:nvSpPr>
        <p:spPr>
          <a:xfrm>
            <a:off x="8247328" y="529374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382;p18"/>
          <p:cNvSpPr/>
          <p:nvPr/>
        </p:nvSpPr>
        <p:spPr>
          <a:xfrm>
            <a:off x="8997994" y="4697045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382;p18"/>
          <p:cNvSpPr/>
          <p:nvPr/>
        </p:nvSpPr>
        <p:spPr>
          <a:xfrm>
            <a:off x="10256704" y="4963076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382;p18"/>
          <p:cNvSpPr/>
          <p:nvPr/>
        </p:nvSpPr>
        <p:spPr>
          <a:xfrm>
            <a:off x="10405209" y="5890015"/>
            <a:ext cx="173239" cy="171309"/>
          </a:xfrm>
          <a:prstGeom prst="ellipse">
            <a:avLst/>
          </a:prstGeom>
          <a:solidFill>
            <a:srgbClr val="00B0F0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580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257" y="2084899"/>
            <a:ext cx="5523641" cy="110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конкурс 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 для школьников </a:t>
            </a:r>
          </a:p>
          <a:p>
            <a:pPr>
              <a:lnSpc>
                <a:spcPct val="107000"/>
              </a:lnSpc>
            </a:pPr>
            <a:r>
              <a:rPr lang="ru-RU" sz="21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8-9, 10 классов и СПО </a:t>
            </a:r>
            <a:endParaRPr lang="ru-RU" sz="21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072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Этапы Конкурса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8-9, 10 классов и СПО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415726" y="1222433"/>
            <a:ext cx="6650899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7178627" y="1222433"/>
            <a:ext cx="2183454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9481150" y="1222433"/>
            <a:ext cx="2183454" cy="3576741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1">
            <a:extLst>
              <a:ext uri="{FF2B5EF4-FFF2-40B4-BE49-F238E27FC236}">
                <a16:creationId xmlns="" xmlns:a16="http://schemas.microsoft.com/office/drawing/2014/main" id="{2A21B151-23A8-49A4-B0D7-2C147B7D5455}"/>
              </a:ext>
            </a:extLst>
          </p:cNvPr>
          <p:cNvSpPr/>
          <p:nvPr/>
        </p:nvSpPr>
        <p:spPr>
          <a:xfrm>
            <a:off x="545324" y="1437817"/>
            <a:ext cx="1330255" cy="7495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Регистрация участников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72">
            <a:extLst>
              <a:ext uri="{FF2B5EF4-FFF2-40B4-BE49-F238E27FC236}">
                <a16:creationId xmlns="" xmlns:a16="http://schemas.microsoft.com/office/drawing/2014/main" id="{07B3A958-9548-4016-92CE-D169B51E20FA}"/>
              </a:ext>
            </a:extLst>
          </p:cNvPr>
          <p:cNvSpPr/>
          <p:nvPr/>
        </p:nvSpPr>
        <p:spPr>
          <a:xfrm>
            <a:off x="2150147" y="1424938"/>
            <a:ext cx="2939766" cy="76243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«Знакомство»</a:t>
            </a:r>
            <a:endParaRPr lang="ru-RU" sz="11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73">
            <a:extLst>
              <a:ext uri="{FF2B5EF4-FFF2-40B4-BE49-F238E27FC236}">
                <a16:creationId xmlns="" xmlns:a16="http://schemas.microsoft.com/office/drawing/2014/main" id="{E82EADAD-CD6C-4D4E-B425-98108180B614}"/>
              </a:ext>
            </a:extLst>
          </p:cNvPr>
          <p:cNvSpPr/>
          <p:nvPr/>
        </p:nvSpPr>
        <p:spPr>
          <a:xfrm>
            <a:off x="5512492" y="1424939"/>
            <a:ext cx="1365758" cy="7495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«Командное состязание»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74">
            <a:extLst>
              <a:ext uri="{FF2B5EF4-FFF2-40B4-BE49-F238E27FC236}">
                <a16:creationId xmlns="" xmlns:a16="http://schemas.microsoft.com/office/drawing/2014/main" id="{C8893D22-8A44-46FF-8F7C-D6016B285636}"/>
              </a:ext>
            </a:extLst>
          </p:cNvPr>
          <p:cNvSpPr/>
          <p:nvPr/>
        </p:nvSpPr>
        <p:spPr>
          <a:xfrm>
            <a:off x="7417438" y="1424938"/>
            <a:ext cx="1750182" cy="817898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игра»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углы 75">
            <a:extLst>
              <a:ext uri="{FF2B5EF4-FFF2-40B4-BE49-F238E27FC236}">
                <a16:creationId xmlns="" xmlns:a16="http://schemas.microsoft.com/office/drawing/2014/main" id="{70C2DD1B-E8DD-42D7-85B4-34B97FD1681A}"/>
              </a:ext>
            </a:extLst>
          </p:cNvPr>
          <p:cNvSpPr/>
          <p:nvPr/>
        </p:nvSpPr>
        <p:spPr>
          <a:xfrm>
            <a:off x="9710936" y="1464013"/>
            <a:ext cx="1737417" cy="793344"/>
          </a:xfrm>
          <a:prstGeom prst="roundRect">
            <a:avLst>
              <a:gd name="adj" fmla="val 0"/>
            </a:avLst>
          </a:prstGeom>
          <a:solidFill>
            <a:srgbClr val="FB323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 </a:t>
            </a:r>
          </a:p>
          <a:p>
            <a:pPr algn="ctr">
              <a:lnSpc>
                <a:spcPct val="107000"/>
              </a:lnSpc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«Финальный ход»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: скругленные углы 76">
            <a:extLst>
              <a:ext uri="{FF2B5EF4-FFF2-40B4-BE49-F238E27FC236}">
                <a16:creationId xmlns="" xmlns:a16="http://schemas.microsoft.com/office/drawing/2014/main" id="{1C1EC24C-5E55-42B8-89B4-9721622E9FA8}"/>
              </a:ext>
            </a:extLst>
          </p:cNvPr>
          <p:cNvSpPr/>
          <p:nvPr/>
        </p:nvSpPr>
        <p:spPr>
          <a:xfrm>
            <a:off x="545324" y="2123966"/>
            <a:ext cx="1330255" cy="260060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марта – 1 июня</a:t>
            </a:r>
          </a:p>
        </p:txBody>
      </p:sp>
      <p:sp>
        <p:nvSpPr>
          <p:cNvPr id="14" name="Прямоугольник: скругленные углы 91">
            <a:extLst>
              <a:ext uri="{FF2B5EF4-FFF2-40B4-BE49-F238E27FC236}">
                <a16:creationId xmlns="" xmlns:a16="http://schemas.microsoft.com/office/drawing/2014/main" id="{C9782010-EEE9-41A0-8EA6-CE440DA85F47}"/>
              </a:ext>
            </a:extLst>
          </p:cNvPr>
          <p:cNvSpPr/>
          <p:nvPr/>
        </p:nvSpPr>
        <p:spPr>
          <a:xfrm>
            <a:off x="2150147" y="2454024"/>
            <a:ext cx="2939766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личностных способностей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92">
            <a:extLst>
              <a:ext uri="{FF2B5EF4-FFF2-40B4-BE49-F238E27FC236}">
                <a16:creationId xmlns="" xmlns:a16="http://schemas.microsoft.com/office/drawing/2014/main" id="{B88F1282-42E1-456E-AFBD-0353AC71B24E}"/>
              </a:ext>
            </a:extLst>
          </p:cNvPr>
          <p:cNvSpPr/>
          <p:nvPr/>
        </p:nvSpPr>
        <p:spPr>
          <a:xfrm>
            <a:off x="2157767" y="2944409"/>
            <a:ext cx="2939766" cy="45105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Тесты на определение развития логики и эрудиции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93">
            <a:extLst>
              <a:ext uri="{FF2B5EF4-FFF2-40B4-BE49-F238E27FC236}">
                <a16:creationId xmlns="" xmlns:a16="http://schemas.microsoft.com/office/drawing/2014/main" id="{58124FA2-34DA-4335-8CED-A8D710CDDFEE}"/>
              </a:ext>
            </a:extLst>
          </p:cNvPr>
          <p:cNvSpPr/>
          <p:nvPr/>
        </p:nvSpPr>
        <p:spPr>
          <a:xfrm>
            <a:off x="2157767" y="3431617"/>
            <a:ext cx="2939766" cy="44525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«Представь себя»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94">
            <a:extLst>
              <a:ext uri="{FF2B5EF4-FFF2-40B4-BE49-F238E27FC236}">
                <a16:creationId xmlns="" xmlns:a16="http://schemas.microsoft.com/office/drawing/2014/main" id="{D9926310-A588-4779-BFBC-7AF4914E2C98}"/>
              </a:ext>
            </a:extLst>
          </p:cNvPr>
          <p:cNvSpPr/>
          <p:nvPr/>
        </p:nvSpPr>
        <p:spPr>
          <a:xfrm>
            <a:off x="2157767" y="3918886"/>
            <a:ext cx="2939766" cy="33945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Задание «Твори добро»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95">
            <a:extLst>
              <a:ext uri="{FF2B5EF4-FFF2-40B4-BE49-F238E27FC236}">
                <a16:creationId xmlns="" xmlns:a16="http://schemas.microsoft.com/office/drawing/2014/main" id="{C5843783-45AA-4C13-9B2C-F8C5C0DE8A30}"/>
              </a:ext>
            </a:extLst>
          </p:cNvPr>
          <p:cNvSpPr/>
          <p:nvPr/>
        </p:nvSpPr>
        <p:spPr>
          <a:xfrm>
            <a:off x="5512491" y="2439312"/>
            <a:ext cx="1365759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Формирование команды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96">
            <a:extLst>
              <a:ext uri="{FF2B5EF4-FFF2-40B4-BE49-F238E27FC236}">
                <a16:creationId xmlns="" xmlns:a16="http://schemas.microsoft.com/office/drawing/2014/main" id="{008DE5A3-9B72-4642-8479-7637B0539333}"/>
              </a:ext>
            </a:extLst>
          </p:cNvPr>
          <p:cNvSpPr/>
          <p:nvPr/>
        </p:nvSpPr>
        <p:spPr>
          <a:xfrm>
            <a:off x="5512491" y="2969781"/>
            <a:ext cx="1365760" cy="463294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97">
            <a:extLst>
              <a:ext uri="{FF2B5EF4-FFF2-40B4-BE49-F238E27FC236}">
                <a16:creationId xmlns="" xmlns:a16="http://schemas.microsoft.com/office/drawing/2014/main" id="{7B43DB70-865E-42C0-81DE-0A544438565F}"/>
              </a:ext>
            </a:extLst>
          </p:cNvPr>
          <p:cNvSpPr/>
          <p:nvPr/>
        </p:nvSpPr>
        <p:spPr>
          <a:xfrm>
            <a:off x="7417438" y="2481751"/>
            <a:ext cx="1750183" cy="410012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98">
            <a:extLst>
              <a:ext uri="{FF2B5EF4-FFF2-40B4-BE49-F238E27FC236}">
                <a16:creationId xmlns="" xmlns:a16="http://schemas.microsoft.com/office/drawing/2014/main" id="{9C51F6E5-B7D2-43FD-BC82-1B58510D7D54}"/>
              </a:ext>
            </a:extLst>
          </p:cNvPr>
          <p:cNvSpPr/>
          <p:nvPr/>
        </p:nvSpPr>
        <p:spPr>
          <a:xfrm>
            <a:off x="7417438" y="2946005"/>
            <a:ext cx="1750183" cy="454046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99">
            <a:extLst>
              <a:ext uri="{FF2B5EF4-FFF2-40B4-BE49-F238E27FC236}">
                <a16:creationId xmlns="" xmlns:a16="http://schemas.microsoft.com/office/drawing/2014/main" id="{3D416A75-48E7-4139-AA77-73341F8485B0}"/>
              </a:ext>
            </a:extLst>
          </p:cNvPr>
          <p:cNvSpPr/>
          <p:nvPr/>
        </p:nvSpPr>
        <p:spPr>
          <a:xfrm>
            <a:off x="9728928" y="2520826"/>
            <a:ext cx="1701433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Решение кейса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100">
            <a:extLst>
              <a:ext uri="{FF2B5EF4-FFF2-40B4-BE49-F238E27FC236}">
                <a16:creationId xmlns="" xmlns:a16="http://schemas.microsoft.com/office/drawing/2014/main" id="{EDA67892-A6BB-440D-909F-3C8F03308235}"/>
              </a:ext>
            </a:extLst>
          </p:cNvPr>
          <p:cNvSpPr/>
          <p:nvPr/>
        </p:nvSpPr>
        <p:spPr>
          <a:xfrm>
            <a:off x="9722677" y="2985079"/>
            <a:ext cx="1713934" cy="404893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Образовательные активности</a:t>
            </a:r>
          </a:p>
        </p:txBody>
      </p:sp>
      <p:sp>
        <p:nvSpPr>
          <p:cNvPr id="24" name="Прямоугольник: скругленные углы 42">
            <a:extLst>
              <a:ext uri="{FF2B5EF4-FFF2-40B4-BE49-F238E27FC236}">
                <a16:creationId xmlns="" xmlns:a16="http://schemas.microsoft.com/office/drawing/2014/main" id="{66718B18-56E4-42DC-ADD6-5A0B02E2B053}"/>
              </a:ext>
            </a:extLst>
          </p:cNvPr>
          <p:cNvSpPr/>
          <p:nvPr/>
        </p:nvSpPr>
        <p:spPr>
          <a:xfrm>
            <a:off x="2388784" y="4910810"/>
            <a:ext cx="4667647" cy="304878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Мотивационные и обучающие видео от участников и победителей конкурса</a:t>
            </a:r>
          </a:p>
        </p:txBody>
      </p:sp>
      <p:sp>
        <p:nvSpPr>
          <p:cNvPr id="25" name="Прямоугольник: скругленные углы 43">
            <a:extLst>
              <a:ext uri="{FF2B5EF4-FFF2-40B4-BE49-F238E27FC236}">
                <a16:creationId xmlns="" xmlns:a16="http://schemas.microsoft.com/office/drawing/2014/main" id="{76D2A3F6-4061-4225-BE48-6CDA81FE910A}"/>
              </a:ext>
            </a:extLst>
          </p:cNvPr>
          <p:cNvSpPr/>
          <p:nvPr/>
        </p:nvSpPr>
        <p:spPr>
          <a:xfrm>
            <a:off x="415726" y="4907858"/>
            <a:ext cx="1753205" cy="1341895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Обучающий трек для школьников</a:t>
            </a:r>
          </a:p>
        </p:txBody>
      </p:sp>
      <p:sp>
        <p:nvSpPr>
          <p:cNvPr id="26" name="Прямоугольник: скругленные углы 44">
            <a:extLst>
              <a:ext uri="{FF2B5EF4-FFF2-40B4-BE49-F238E27FC236}">
                <a16:creationId xmlns="" xmlns:a16="http://schemas.microsoft.com/office/drawing/2014/main" id="{345BBEC2-4EF0-44CC-ABF4-7B1F80656219}"/>
              </a:ext>
            </a:extLst>
          </p:cNvPr>
          <p:cNvSpPr/>
          <p:nvPr/>
        </p:nvSpPr>
        <p:spPr>
          <a:xfrm>
            <a:off x="2388784" y="5318562"/>
            <a:ext cx="4667647" cy="265796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Видео-инструкции по этапам и заданиям конкурса</a:t>
            </a:r>
          </a:p>
        </p:txBody>
      </p:sp>
      <p:sp>
        <p:nvSpPr>
          <p:cNvPr id="27" name="Прямоугольник: скругленные углы 45">
            <a:extLst>
              <a:ext uri="{FF2B5EF4-FFF2-40B4-BE49-F238E27FC236}">
                <a16:creationId xmlns="" xmlns:a16="http://schemas.microsoft.com/office/drawing/2014/main" id="{9D4A2C3A-ECF1-4F30-BD11-31A33D29699F}"/>
              </a:ext>
            </a:extLst>
          </p:cNvPr>
          <p:cNvSpPr/>
          <p:nvPr/>
        </p:nvSpPr>
        <p:spPr>
          <a:xfrm>
            <a:off x="2388784" y="5695994"/>
            <a:ext cx="9275399" cy="553759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Образовательные курсы по компетенциям конкурса: • Бери максимум! • Мирись, мирись, мирись! • Мысли нестандартно! </a:t>
            </a:r>
          </a:p>
          <a:p>
            <a:pPr algn="ctr">
              <a:lnSpc>
                <a:spcPct val="107000"/>
              </a:lnSpc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Успевай все без стресса! </a:t>
            </a:r>
          </a:p>
        </p:txBody>
      </p:sp>
      <p:sp>
        <p:nvSpPr>
          <p:cNvPr id="28" name="Прямоугольник: скругленные углы 46">
            <a:extLst>
              <a:ext uri="{FF2B5EF4-FFF2-40B4-BE49-F238E27FC236}">
                <a16:creationId xmlns="" xmlns:a16="http://schemas.microsoft.com/office/drawing/2014/main" id="{FC1A5C64-6691-47E6-B599-1E46AA55BC35}"/>
              </a:ext>
            </a:extLst>
          </p:cNvPr>
          <p:cNvSpPr/>
          <p:nvPr/>
        </p:nvSpPr>
        <p:spPr>
          <a:xfrm>
            <a:off x="7175500" y="5313505"/>
            <a:ext cx="4489104" cy="270853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Образовательный контент по вызовам конкурса</a:t>
            </a:r>
          </a:p>
        </p:txBody>
      </p:sp>
      <p:sp>
        <p:nvSpPr>
          <p:cNvPr id="29" name="Прямоугольник: скругленные углы 47">
            <a:extLst>
              <a:ext uri="{FF2B5EF4-FFF2-40B4-BE49-F238E27FC236}">
                <a16:creationId xmlns="" xmlns:a16="http://schemas.microsoft.com/office/drawing/2014/main" id="{22021875-CDD8-4D5F-A14B-D0C2428771D8}"/>
              </a:ext>
            </a:extLst>
          </p:cNvPr>
          <p:cNvSpPr/>
          <p:nvPr/>
        </p:nvSpPr>
        <p:spPr>
          <a:xfrm>
            <a:off x="7175499" y="4907858"/>
            <a:ext cx="4489106" cy="318407"/>
          </a:xfrm>
          <a:prstGeom prst="roundRect">
            <a:avLst>
              <a:gd name="adj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Зачем мне это надо? • Студенческий билет • Норма жизни (8+)</a:t>
            </a:r>
          </a:p>
        </p:txBody>
      </p:sp>
      <p:sp>
        <p:nvSpPr>
          <p:cNvPr id="31" name="Прямоугольник: скругленные углы 77">
            <a:extLst>
              <a:ext uri="{FF2B5EF4-FFF2-40B4-BE49-F238E27FC236}">
                <a16:creationId xmlns="" xmlns:a16="http://schemas.microsoft.com/office/drawing/2014/main" id="{53025946-BE15-451D-B216-56658EB98890}"/>
              </a:ext>
            </a:extLst>
          </p:cNvPr>
          <p:cNvSpPr/>
          <p:nvPr/>
        </p:nvSpPr>
        <p:spPr>
          <a:xfrm>
            <a:off x="2150148" y="2129498"/>
            <a:ext cx="2947385" cy="269979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 марта – 17 июня</a:t>
            </a:r>
          </a:p>
        </p:txBody>
      </p:sp>
      <p:sp>
        <p:nvSpPr>
          <p:cNvPr id="32" name="Прямоугольник: скругленные углы 78">
            <a:extLst>
              <a:ext uri="{FF2B5EF4-FFF2-40B4-BE49-F238E27FC236}">
                <a16:creationId xmlns="" xmlns:a16="http://schemas.microsoft.com/office/drawing/2014/main" id="{02358281-B201-49A1-AB4C-E1154BEC5941}"/>
              </a:ext>
            </a:extLst>
          </p:cNvPr>
          <p:cNvSpPr/>
          <p:nvPr/>
        </p:nvSpPr>
        <p:spPr>
          <a:xfrm>
            <a:off x="5512492" y="2129498"/>
            <a:ext cx="1365758" cy="254528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 июня – 25 июля</a:t>
            </a:r>
          </a:p>
        </p:txBody>
      </p:sp>
      <p:sp>
        <p:nvSpPr>
          <p:cNvPr id="33" name="Прямоугольник: скругленные углы 79">
            <a:extLst>
              <a:ext uri="{FF2B5EF4-FFF2-40B4-BE49-F238E27FC236}">
                <a16:creationId xmlns="" xmlns:a16="http://schemas.microsoft.com/office/drawing/2014/main" id="{85D8A2F9-A66A-4A99-8E38-378A78B0808A}"/>
              </a:ext>
            </a:extLst>
          </p:cNvPr>
          <p:cNvSpPr/>
          <p:nvPr/>
        </p:nvSpPr>
        <p:spPr>
          <a:xfrm>
            <a:off x="7417439" y="2129499"/>
            <a:ext cx="1750182" cy="278565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25 августа –20 сентября, полуфинал</a:t>
            </a:r>
          </a:p>
        </p:txBody>
      </p:sp>
      <p:sp>
        <p:nvSpPr>
          <p:cNvPr id="34" name="Прямоугольник: скругленные углы 80">
            <a:extLst>
              <a:ext uri="{FF2B5EF4-FFF2-40B4-BE49-F238E27FC236}">
                <a16:creationId xmlns="" xmlns:a16="http://schemas.microsoft.com/office/drawing/2014/main" id="{F5DFB7BB-759C-4735-BFBF-BE4D33079A12}"/>
              </a:ext>
            </a:extLst>
          </p:cNvPr>
          <p:cNvSpPr/>
          <p:nvPr/>
        </p:nvSpPr>
        <p:spPr>
          <a:xfrm>
            <a:off x="9710936" y="2129498"/>
            <a:ext cx="1737417" cy="293282"/>
          </a:xfrm>
          <a:prstGeom prst="roundRect">
            <a:avLst>
              <a:gd name="adj" fmla="val 0"/>
            </a:avLst>
          </a:prstGeom>
          <a:solidFill>
            <a:srgbClr val="47CCFF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7-27 ноября, </a:t>
            </a:r>
          </a:p>
          <a:p>
            <a:pPr algn="ctr">
              <a:lnSpc>
                <a:spcPct val="107000"/>
              </a:lnSpc>
            </a:pPr>
            <a:r>
              <a:rPr lang="ru-RU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МДЦ «Артек»</a:t>
            </a:r>
          </a:p>
        </p:txBody>
      </p:sp>
      <p:sp>
        <p:nvSpPr>
          <p:cNvPr id="38" name="Прямоугольник: скругленные углы 89">
            <a:extLst>
              <a:ext uri="{FF2B5EF4-FFF2-40B4-BE49-F238E27FC236}">
                <a16:creationId xmlns="" xmlns:a16="http://schemas.microsoft.com/office/drawing/2014/main" id="{AA1914A5-34B2-44AA-8859-6039784CD656}"/>
              </a:ext>
            </a:extLst>
          </p:cNvPr>
          <p:cNvSpPr/>
          <p:nvPr/>
        </p:nvSpPr>
        <p:spPr>
          <a:xfrm>
            <a:off x="415305" y="4318765"/>
            <a:ext cx="6641126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ДИСТАНЦИОННЫЕ ЭТАПЫ</a:t>
            </a:r>
            <a:endParaRPr lang="ru-RU" sz="1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: скругленные углы 90">
            <a:extLst>
              <a:ext uri="{FF2B5EF4-FFF2-40B4-BE49-F238E27FC236}">
                <a16:creationId xmlns="" xmlns:a16="http://schemas.microsoft.com/office/drawing/2014/main" id="{5A4EC10B-ABB6-4D33-9716-0C23D92BC26A}"/>
              </a:ext>
            </a:extLst>
          </p:cNvPr>
          <p:cNvSpPr/>
          <p:nvPr/>
        </p:nvSpPr>
        <p:spPr>
          <a:xfrm>
            <a:off x="7175499" y="4318765"/>
            <a:ext cx="4488683" cy="473404"/>
          </a:xfrm>
          <a:prstGeom prst="roundRect">
            <a:avLst>
              <a:gd name="adj" fmla="val 0"/>
            </a:avLst>
          </a:prstGeom>
          <a:solidFill>
            <a:srgbClr val="4DBCC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1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ОЧНЫЕ ЭТАПЫ</a:t>
            </a:r>
            <a:endParaRPr lang="ru-RU" sz="11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52" y="1609780"/>
            <a:ext cx="248575" cy="41399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3" y="1609780"/>
            <a:ext cx="248575" cy="41399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377" y="1609780"/>
            <a:ext cx="248575" cy="41399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317" y="1609780"/>
            <a:ext cx="248575" cy="4139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8307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Вызовы «Большой перемены»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5E18B2-CEBD-4668-9090-060423B0D0D1}"/>
              </a:ext>
            </a:extLst>
          </p:cNvPr>
          <p:cNvSpPr txBox="1"/>
          <p:nvPr/>
        </p:nvSpPr>
        <p:spPr>
          <a:xfrm>
            <a:off x="8148848" y="3559385"/>
            <a:ext cx="595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sz="4000" dirty="0">
              <a:solidFill>
                <a:srgbClr val="252754"/>
              </a:solidFill>
              <a:latin typeface="Galiver Sans" panose="020B06040000000809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noProof="0" dirty="0">
              <a:solidFill>
                <a:srgbClr val="252754"/>
              </a:solidFill>
              <a:latin typeface="Galiver Sans" panose="020B06040000000809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1215654"/>
            <a:ext cx="11017250" cy="43975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2192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4359987" y="1841770"/>
            <a:ext cx="3635915" cy="2292935"/>
          </a:xfrm>
          <a:prstGeom prst="rect">
            <a:avLst/>
          </a:prstGeom>
          <a:solidFill>
            <a:srgbClr val="873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67476" y="1841770"/>
            <a:ext cx="3614433" cy="2292935"/>
          </a:xfrm>
          <a:prstGeom prst="rect">
            <a:avLst/>
          </a:prstGeom>
          <a:solidFill>
            <a:srgbClr val="FB32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3888" y="1841770"/>
            <a:ext cx="3663887" cy="2292935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Новое в конкурсе. Направления и кейсы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60753" y="2337324"/>
            <a:ext cx="35803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«Служи Отечеству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!» – вызов, </a:t>
            </a:r>
            <a: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направленный </a:t>
            </a:r>
            <a:b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гражданственности, активной жизненной позиции и патриотизма. Он для тех школьников, кто хочет связать свою жизнь с профессиями спасателя, военного, пожарного. Участники вызова больше узнают о защите государства, познакомятся с единомышленниками и смогут  воспитать командный дух.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615" y="1458733"/>
            <a:ext cx="828776" cy="8262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508" y="1458731"/>
            <a:ext cx="826265" cy="826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99" y="1428637"/>
            <a:ext cx="826265" cy="8262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04970" y="959371"/>
            <a:ext cx="5182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конкурсе появляются три новых вызова: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2531" y="4566452"/>
            <a:ext cx="111708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Кейсы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конкурса разрабатываются совместно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с крупными компаниями, вузами и субъектами-партнерами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кейсах появились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с добавленной сложностью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(задания с «звездочкой»). Участник может дополнительно их решить после решения основного задания. Задание не приносит дополнительных баллов, но позволяет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претендовать на особый приз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региона или организации – партнера (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набор на целевое место в вузе, стажировка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т.п.) </a:t>
            </a:r>
          </a:p>
          <a:p>
            <a:pPr>
              <a:buFont typeface="Arial" pitchFamily="34" charset="0"/>
              <a:buChar char="•"/>
            </a:pP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При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прохождении в этап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полуфинала школьник, поступивший в СПО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будет перенаправлен в трек «Большая перемена – студенты СПО»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4177" y="2142769"/>
            <a:ext cx="35408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«Открывай новое!»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вызов связан с развитием образовательных технологий. Школьники ближе познакомятся с педагогическими специальностями, смогут предложить свои идеи о том, как будет выглядеть школа, строиться образовательный процесс в будущем и какие технологии сделают образование интересным.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50931" y="2296921"/>
            <a:ext cx="35516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«Предпринимай!»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вызов для тех, кто стремится открыть свое дело, реализовать свои бизнес-идеи, проявить предпринимательские таланты. Вызов направлен на  развитие  детского социального  и коммерческого предпринимательства.</a:t>
            </a:r>
            <a:endParaRPr lang="ru-RU" sz="1100" dirty="0">
              <a:solidFill>
                <a:schemeClr val="bg1"/>
              </a:solidFill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082360" y="1833841"/>
            <a:ext cx="234258" cy="234261"/>
            <a:chOff x="3771597" y="2324772"/>
            <a:chExt cx="234258" cy="23426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23888" y="1834373"/>
            <a:ext cx="235989" cy="234261"/>
            <a:chOff x="623887" y="2324772"/>
            <a:chExt cx="235989" cy="23426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 flipV="1">
            <a:off x="4105091" y="3670471"/>
            <a:ext cx="206301" cy="206302"/>
            <a:chOff x="3374796" y="2077381"/>
            <a:chExt cx="216816" cy="21681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/>
          <p:cNvGrpSpPr/>
          <p:nvPr/>
        </p:nvGrpSpPr>
        <p:grpSpPr>
          <a:xfrm flipH="1" flipV="1">
            <a:off x="617165" y="3670789"/>
            <a:ext cx="206301" cy="206301"/>
            <a:chOff x="3374796" y="2070708"/>
            <a:chExt cx="216816" cy="216816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4309895" y="1834373"/>
            <a:ext cx="235989" cy="234261"/>
            <a:chOff x="623887" y="2324772"/>
            <a:chExt cx="235989" cy="2342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/>
          <p:cNvGrpSpPr/>
          <p:nvPr/>
        </p:nvGrpSpPr>
        <p:grpSpPr>
          <a:xfrm flipH="1" flipV="1">
            <a:off x="4303172" y="3670789"/>
            <a:ext cx="206301" cy="206301"/>
            <a:chOff x="3374796" y="2070708"/>
            <a:chExt cx="216816" cy="216816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7999334" y="1834373"/>
            <a:ext cx="235989" cy="234261"/>
            <a:chOff x="623887" y="2324772"/>
            <a:chExt cx="235989" cy="234261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/>
          <p:cNvGrpSpPr/>
          <p:nvPr/>
        </p:nvGrpSpPr>
        <p:grpSpPr>
          <a:xfrm flipH="1" flipV="1">
            <a:off x="7992611" y="3670789"/>
            <a:ext cx="206301" cy="206301"/>
            <a:chOff x="3374796" y="2070708"/>
            <a:chExt cx="216816" cy="216816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7758626" y="1833841"/>
            <a:ext cx="234258" cy="234261"/>
            <a:chOff x="3771597" y="2324772"/>
            <a:chExt cx="234258" cy="234261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 flipV="1">
            <a:off x="7781357" y="3670471"/>
            <a:ext cx="206301" cy="206302"/>
            <a:chOff x="3374796" y="2077381"/>
            <a:chExt cx="216816" cy="21681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1452877" y="1833841"/>
            <a:ext cx="234258" cy="234261"/>
            <a:chOff x="3771597" y="2324772"/>
            <a:chExt cx="234258" cy="234261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 flipV="1">
            <a:off x="11475608" y="3670471"/>
            <a:ext cx="206301" cy="206302"/>
            <a:chOff x="3374796" y="2077381"/>
            <a:chExt cx="216816" cy="216817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246850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Как подать заявку?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888" y="1258111"/>
            <a:ext cx="11017250" cy="123426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ПОДАТЬ ЗАЯВКУ НА КОНКУРС МОЖНО С 26 МАРТА 2021 ГОДА</a:t>
            </a:r>
          </a:p>
          <a:p>
            <a:pPr lvl="0"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 ССЫЛКЕ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45669" y="2336497"/>
            <a:ext cx="4941651" cy="858801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https://bolshayaperemena.online/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7607" y="5021379"/>
            <a:ext cx="7749703" cy="877159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регистрации на платформе «Большой перемены» необходимо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 подать заявку на Конкурс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1406880" y="1258111"/>
            <a:ext cx="234258" cy="234261"/>
            <a:chOff x="3771597" y="2324772"/>
            <a:chExt cx="234258" cy="23426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30611" y="1258643"/>
            <a:ext cx="235989" cy="234261"/>
            <a:chOff x="623887" y="2324772"/>
            <a:chExt cx="235989" cy="23426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 flipV="1">
            <a:off x="11434837" y="2284213"/>
            <a:ext cx="206301" cy="206302"/>
            <a:chOff x="3374796" y="2077381"/>
            <a:chExt cx="216816" cy="216817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 flipH="1" flipV="1">
            <a:off x="623888" y="2281760"/>
            <a:ext cx="206301" cy="206301"/>
            <a:chOff x="3374796" y="2070708"/>
            <a:chExt cx="216816" cy="21681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H="1" flipV="1">
            <a:off x="3845669" y="2988997"/>
            <a:ext cx="206301" cy="206301"/>
            <a:chOff x="3374796" y="2070708"/>
            <a:chExt cx="216816" cy="21681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 flipV="1">
            <a:off x="8581019" y="3000067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2347608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5-7 КЛАССОВ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мая 2021 года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12085" y="3876537"/>
            <a:ext cx="3385226" cy="98464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8-10 И СПО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окончание регистрации – 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июня 201 года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7080" y="3300138"/>
            <a:ext cx="343477" cy="56999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4281" y="3300138"/>
            <a:ext cx="343477" cy="56999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49" y="465964"/>
            <a:ext cx="1686128" cy="10538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980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46824" y="2022822"/>
            <a:ext cx="4027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="" xmlns:p14="http://schemas.microsoft.com/office/powerpoint/2010/main" val="80596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Призовой фонд конкурса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8161455"/>
              </p:ext>
            </p:extLst>
          </p:nvPr>
        </p:nvGraphicFramePr>
        <p:xfrm>
          <a:off x="623888" y="944564"/>
          <a:ext cx="11017249" cy="29834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1548">
                  <a:extLst>
                    <a:ext uri="{9D8B030D-6E8A-4147-A177-3AD203B41FA5}">
                      <a16:colId xmlns="" xmlns:a16="http://schemas.microsoft.com/office/drawing/2014/main" val="3859213844"/>
                    </a:ext>
                  </a:extLst>
                </a:gridCol>
                <a:gridCol w="2301548">
                  <a:extLst>
                    <a:ext uri="{9D8B030D-6E8A-4147-A177-3AD203B41FA5}">
                      <a16:colId xmlns="" xmlns:a16="http://schemas.microsoft.com/office/drawing/2014/main" val="2848590533"/>
                    </a:ext>
                  </a:extLst>
                </a:gridCol>
                <a:gridCol w="2300581">
                  <a:extLst>
                    <a:ext uri="{9D8B030D-6E8A-4147-A177-3AD203B41FA5}">
                      <a16:colId xmlns="" xmlns:a16="http://schemas.microsoft.com/office/drawing/2014/main" val="2046073789"/>
                    </a:ext>
                  </a:extLst>
                </a:gridCol>
                <a:gridCol w="2056786">
                  <a:extLst>
                    <a:ext uri="{9D8B030D-6E8A-4147-A177-3AD203B41FA5}">
                      <a16:colId xmlns="" xmlns:a16="http://schemas.microsoft.com/office/drawing/2014/main" val="4043054527"/>
                    </a:ext>
                  </a:extLst>
                </a:gridCol>
                <a:gridCol w="2056786">
                  <a:extLst>
                    <a:ext uri="{9D8B030D-6E8A-4147-A177-3AD203B41FA5}">
                      <a16:colId xmlns="" xmlns:a16="http://schemas.microsoft.com/office/drawing/2014/main" val="282322855"/>
                    </a:ext>
                  </a:extLst>
                </a:gridCol>
              </a:tblGrid>
              <a:tr h="2199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Школьники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0538301"/>
                  </a:ext>
                </a:extLst>
              </a:tr>
              <a:tr h="1652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5-7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4EA0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8-9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4DBCC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классы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FB32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курс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 курс</a:t>
                      </a:r>
                      <a:endParaRPr lang="ru-RU" sz="10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62160136"/>
                  </a:ext>
                </a:extLst>
              </a:tr>
              <a:tr h="4256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«Финалиста»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Путевка 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МДЦ «Артек»</a:t>
                      </a:r>
                      <a:endParaRPr lang="ru-RU" sz="10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полуфиналистов </a:t>
                      </a:r>
                      <a:b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3000 полуфиналистов</a:t>
                      </a:r>
                      <a:b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полуфиналистов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полуфиналистов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Статус «Герой»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7799955"/>
                  </a:ext>
                </a:extLst>
              </a:tr>
              <a:tr h="588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 + 5 баллов к портфолио при поступлении в вуз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финалистов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«Звезда»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2171365"/>
                  </a:ext>
                </a:extLst>
              </a:tr>
              <a:tr h="1574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Участники путешествия по маршруту «Москва - Владивосток» и «Владивосток - Москва»</a:t>
                      </a:r>
                      <a:endParaRPr lang="ru-RU" sz="10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тыс.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приобретение оборудования и техники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rgbClr val="D1E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млн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обучение в вузе, приобретение оборудования и техники для обучения по специальности, реализацию собственного проекта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тыс.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приобретение оборудования и техники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r>
                        <a:rPr lang="ru-RU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победителей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Диплом «Победителя»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млн руб.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обучение в вузе, приобретение оборудования и техники для обучения по специальности, реализацию собственного проекта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4496" marR="64496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68068880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23888" y="5167929"/>
            <a:ext cx="3552825" cy="111442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ТОП–50 ШКОЛ ПОБЕДИТЕЛЕЙ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МЛН РУБ. – для реализации проекта (-</a:t>
            </a:r>
            <a:r>
              <a:rPr kumimoji="0" lang="ru-RU" altLang="ru-RU" sz="1200" b="1" u="none" strike="noStrike" cap="none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победителя (-ей) в школе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ТОП–100 школ Финалистов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Дополнительные призы от партнеров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82550" y="5176311"/>
            <a:ext cx="3637863" cy="1114425"/>
          </a:xfrm>
          <a:prstGeom prst="rect">
            <a:avLst/>
          </a:prstGeom>
          <a:solidFill>
            <a:srgbClr val="4DBCC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ТОП–20 ОРГАНИЗАЦИЙ СПО ПОБЕДИТЕЛЕЙ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МЛН РУБ.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– для реализации проекта (-</a:t>
            </a:r>
            <a:r>
              <a:rPr kumimoji="0" lang="ru-RU" altLang="ru-RU" sz="1100" b="1" u="none" strike="noStrike" cap="none" normalizeH="0" baseline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ов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победителя (-ей) в учреждении СПО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032831" y="5167929"/>
            <a:ext cx="3608305" cy="110991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НАСТАВНИКИ ПОБЕДИТЕЛЕЙ 5-7 КЛАССОВ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100 ТЫС. РУБ.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денежный приз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НАСТАВНИКИ 8-9, 10 КЛАССОВ И СПО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 ТЫС. РУБ. </a:t>
            </a:r>
            <a:r>
              <a:rPr kumimoji="0" lang="ru-RU" altLang="ru-RU" sz="1100" b="1" u="none" strike="noStrike" cap="none" normalizeH="0" baseline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– денежный приз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t="30936" b="16274"/>
          <a:stretch/>
        </p:blipFill>
        <p:spPr>
          <a:xfrm>
            <a:off x="623888" y="3918030"/>
            <a:ext cx="3552825" cy="12498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25753" b="23074"/>
          <a:stretch/>
        </p:blipFill>
        <p:spPr>
          <a:xfrm>
            <a:off x="4282550" y="3918030"/>
            <a:ext cx="3637863" cy="12582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3302" b="15275"/>
          <a:stretch/>
        </p:blipFill>
        <p:spPr>
          <a:xfrm>
            <a:off x="8032831" y="3918030"/>
            <a:ext cx="3608307" cy="12498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18144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6254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Полуфиналы и Финал Конкурса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t="9015" b="10903"/>
          <a:stretch/>
        </p:blipFill>
        <p:spPr>
          <a:xfrm>
            <a:off x="623888" y="4316986"/>
            <a:ext cx="3487623" cy="186122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23888" y="1135187"/>
            <a:ext cx="7072860" cy="51311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>
                <a:latin typeface="Arial" panose="020B0604020202020204" pitchFamily="34" charset="0"/>
                <a:cs typeface="Arial" panose="020B0604020202020204" pitchFamily="34" charset="0"/>
              </a:rPr>
              <a:t>ШКОЛЬНИКИ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3888" y="1705585"/>
            <a:ext cx="3487623" cy="51311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5-7 классы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77295" y="1705585"/>
            <a:ext cx="3519453" cy="51311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8-9, 10 классы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3888" y="2275983"/>
            <a:ext cx="3487623" cy="1983721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4-24 июня, МДЦ «Артек»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177295" y="2275984"/>
            <a:ext cx="3519453" cy="1369156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9 ПОЛУФИНАЛОВ КОНКУРСА – СЕНТЯБРЬ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ЮФО - ВДЦ «Смена»,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ДФО - ВДЦ «Океан»,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места проведения 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ЦФО, СЗФО, СКФО, УФО, </a:t>
            </a:r>
            <a:b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СФО, ПФО уточняются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7295" y="3702423"/>
            <a:ext cx="3519453" cy="557281"/>
          </a:xfrm>
          <a:prstGeom prst="rect">
            <a:avLst/>
          </a:prstGeom>
          <a:solidFill>
            <a:srgbClr val="94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2-27 ноября, МДЦ «Артек»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07258" y="1135187"/>
            <a:ext cx="3733880" cy="108351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СПО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7258" y="2275984"/>
            <a:ext cx="3733880" cy="1369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4 ПОЛУФИНАЛА КОНКУРСА - СЕНТЯБРЬ</a:t>
            </a: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07258" y="3702423"/>
            <a:ext cx="3733880" cy="5572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ФИНАЛ КОНКУРСА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2-27 ноября (место проведения уточняется)</a:t>
            </a:r>
            <a:endParaRPr lang="ru-RU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4242" r="4403"/>
          <a:stretch/>
        </p:blipFill>
        <p:spPr>
          <a:xfrm>
            <a:off x="4177296" y="4316986"/>
            <a:ext cx="3520525" cy="185993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052" b="8459"/>
          <a:stretch/>
        </p:blipFill>
        <p:spPr>
          <a:xfrm>
            <a:off x="7906184" y="4322183"/>
            <a:ext cx="3734953" cy="185474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7467924" y="1103687"/>
            <a:ext cx="234258" cy="234261"/>
            <a:chOff x="3771597" y="2324772"/>
            <a:chExt cx="234258" cy="234261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23887" y="1103687"/>
            <a:ext cx="235989" cy="234261"/>
            <a:chOff x="623887" y="2324772"/>
            <a:chExt cx="235989" cy="23426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 flipV="1">
            <a:off x="7492077" y="4055721"/>
            <a:ext cx="206301" cy="206302"/>
            <a:chOff x="3374796" y="2077381"/>
            <a:chExt cx="216816" cy="21681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 flipH="1" flipV="1">
            <a:off x="625617" y="4051690"/>
            <a:ext cx="206301" cy="206301"/>
            <a:chOff x="3374796" y="2070708"/>
            <a:chExt cx="216816" cy="216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 flipV="1">
            <a:off x="11434836" y="4055721"/>
            <a:ext cx="206301" cy="206302"/>
            <a:chOff x="3374796" y="2077381"/>
            <a:chExt cx="216816" cy="21681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1406879" y="1103687"/>
            <a:ext cx="234258" cy="234261"/>
            <a:chOff x="3771597" y="2324772"/>
            <a:chExt cx="234258" cy="234261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901824" y="1103687"/>
            <a:ext cx="235989" cy="234261"/>
            <a:chOff x="623887" y="2324772"/>
            <a:chExt cx="235989" cy="234261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4" name="Группа 43"/>
          <p:cNvGrpSpPr/>
          <p:nvPr/>
        </p:nvGrpSpPr>
        <p:grpSpPr>
          <a:xfrm flipH="1" flipV="1">
            <a:off x="7906186" y="4051690"/>
            <a:ext cx="206301" cy="206301"/>
            <a:chOff x="3374796" y="2070708"/>
            <a:chExt cx="216816" cy="216816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380156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5615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«Большая перемена – 2020». Как это было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6004" y="1026233"/>
            <a:ext cx="11015134" cy="566559"/>
          </a:xfrm>
          <a:prstGeom prst="rect">
            <a:avLst/>
          </a:prstGeom>
          <a:solidFill>
            <a:srgbClr val="FF9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ПЕРВОМ СЕЗОНЕ КОНКУРСА ПРИНЯЛИ </a:t>
            </a:r>
            <a:r>
              <a:rPr lang="ru-RU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УЧАСТИЕ БОЛЕЕ </a:t>
            </a: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 ЧЕЛОВЕК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54038" y="1639757"/>
            <a:ext cx="11087100" cy="318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Финалисты представили свои проекты в формате видеоконференции </a:t>
            </a:r>
            <a:r>
              <a:rPr lang="ru-RU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Президенту Российской Федерации Владимиру Путину</a:t>
            </a:r>
            <a:endParaRPr lang="ru-RU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31258" y="4872776"/>
            <a:ext cx="6096000" cy="2866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6005" y="2005721"/>
            <a:ext cx="1423289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победителей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9-10 классов получили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 тыс. руб.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110126" y="2005721"/>
            <a:ext cx="12556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 победителей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 классов получили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млн руб.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429835" y="2005720"/>
            <a:ext cx="17443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1560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полуфиналистов,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финалистов и победителей получили путевки в МДЦ «Артек», ВДЦ «Океан», ВДЦ «Смена»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238244" y="2005721"/>
            <a:ext cx="1744344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ТОП-20 школ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получили по </a:t>
            </a:r>
            <a:r>
              <a:rPr lang="ru-RU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млн руб. </a:t>
            </a: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реализацию проектов, разработанных участниками конкурса, и развитие инфраструктуры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040187" y="2005721"/>
            <a:ext cx="1286690" cy="1616979"/>
          </a:xfrm>
          <a:prstGeom prst="rect">
            <a:avLst/>
          </a:prstGeom>
          <a:solidFill>
            <a:srgbClr val="FD7C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Коворкинг-пространство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Лаборатория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Театр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Игровая зона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26004" y="3818628"/>
            <a:ext cx="2617072" cy="2082351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79 региональных команд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были созданы финалистами конкурса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во всех федеральных округах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для реализации общественно значимых инициатив и привлечения новых участников в «Большую перемену»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322290" y="3818628"/>
            <a:ext cx="2397574" cy="2082351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ночь с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 декабря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января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сообществе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прошла онлайн </a:t>
            </a: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вечеринка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799078" y="3825593"/>
            <a:ext cx="2527799" cy="2075386"/>
          </a:xfrm>
          <a:prstGeom prst="rect">
            <a:avLst/>
          </a:prstGeom>
          <a:solidFill>
            <a:srgbClr val="4DBC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endParaRPr lang="ru-RU" sz="1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 год школьники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встретили вместе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«Большой переменой»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стали соавторами конкурса</a:t>
            </a:r>
            <a:r>
              <a:rPr lang="ru-RU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29398"/>
          <a:stretch/>
        </p:blipFill>
        <p:spPr>
          <a:xfrm>
            <a:off x="8592582" y="2005720"/>
            <a:ext cx="2876887" cy="13535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3066" b="13053"/>
          <a:stretch/>
        </p:blipFill>
        <p:spPr>
          <a:xfrm>
            <a:off x="8592582" y="3456555"/>
            <a:ext cx="2897809" cy="1426724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3009488" y="3805764"/>
            <a:ext cx="234258" cy="234261"/>
            <a:chOff x="3771597" y="2324772"/>
            <a:chExt cx="234258" cy="234261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622621" y="3811634"/>
            <a:ext cx="235989" cy="234261"/>
            <a:chOff x="623887" y="2324772"/>
            <a:chExt cx="235989" cy="234261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8" name="Группа 57"/>
          <p:cNvGrpSpPr/>
          <p:nvPr/>
        </p:nvGrpSpPr>
        <p:grpSpPr>
          <a:xfrm flipV="1">
            <a:off x="3034621" y="5707479"/>
            <a:ext cx="206301" cy="206302"/>
            <a:chOff x="3374796" y="2077381"/>
            <a:chExt cx="216816" cy="216817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1" name="Группа 60"/>
          <p:cNvGrpSpPr/>
          <p:nvPr/>
        </p:nvGrpSpPr>
        <p:grpSpPr>
          <a:xfrm flipH="1" flipV="1">
            <a:off x="623715" y="5707480"/>
            <a:ext cx="206301" cy="206301"/>
            <a:chOff x="3374796" y="2070708"/>
            <a:chExt cx="216816" cy="216816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5485606" y="3805764"/>
            <a:ext cx="234258" cy="234261"/>
            <a:chOff x="3771597" y="2324772"/>
            <a:chExt cx="234258" cy="234261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3" name="Группа 72"/>
          <p:cNvGrpSpPr/>
          <p:nvPr/>
        </p:nvGrpSpPr>
        <p:grpSpPr>
          <a:xfrm flipV="1">
            <a:off x="5510739" y="5707479"/>
            <a:ext cx="206301" cy="206302"/>
            <a:chOff x="3374796" y="2077381"/>
            <a:chExt cx="216816" cy="216817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8092619" y="3805764"/>
            <a:ext cx="234258" cy="234261"/>
            <a:chOff x="3771597" y="2324772"/>
            <a:chExt cx="234258" cy="234261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9" name="Группа 78"/>
          <p:cNvGrpSpPr/>
          <p:nvPr/>
        </p:nvGrpSpPr>
        <p:grpSpPr>
          <a:xfrm flipV="1">
            <a:off x="8117752" y="5707479"/>
            <a:ext cx="206301" cy="206302"/>
            <a:chOff x="3374796" y="2077381"/>
            <a:chExt cx="216816" cy="216817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3319466" y="3811634"/>
            <a:ext cx="235989" cy="234261"/>
            <a:chOff x="623887" y="2324772"/>
            <a:chExt cx="235989" cy="234261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5" name="Группа 84"/>
          <p:cNvGrpSpPr/>
          <p:nvPr/>
        </p:nvGrpSpPr>
        <p:grpSpPr>
          <a:xfrm flipH="1" flipV="1">
            <a:off x="3320560" y="5707480"/>
            <a:ext cx="206301" cy="206301"/>
            <a:chOff x="3374796" y="2070708"/>
            <a:chExt cx="216816" cy="216816"/>
          </a:xfrm>
        </p:grpSpPr>
        <p:sp>
          <p:nvSpPr>
            <p:cNvPr id="86" name="Прямоугольник 85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5782498" y="3811634"/>
            <a:ext cx="235989" cy="234261"/>
            <a:chOff x="623887" y="2324772"/>
            <a:chExt cx="235989" cy="234261"/>
          </a:xfrm>
        </p:grpSpPr>
        <p:sp>
          <p:nvSpPr>
            <p:cNvPr id="89" name="Прямоугольник 8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1" name="Группа 90"/>
          <p:cNvGrpSpPr/>
          <p:nvPr/>
        </p:nvGrpSpPr>
        <p:grpSpPr>
          <a:xfrm flipH="1" flipV="1">
            <a:off x="5783592" y="5707480"/>
            <a:ext cx="206301" cy="206301"/>
            <a:chOff x="3374796" y="2070708"/>
            <a:chExt cx="216816" cy="216816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Прямоугольник 9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622621" y="2005720"/>
            <a:ext cx="235989" cy="234261"/>
            <a:chOff x="623887" y="2324772"/>
            <a:chExt cx="235989" cy="234261"/>
          </a:xfrm>
        </p:grpSpPr>
        <p:sp>
          <p:nvSpPr>
            <p:cNvPr id="95" name="Прямоугольник 94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8092619" y="1992919"/>
            <a:ext cx="234258" cy="234261"/>
            <a:chOff x="3771597" y="2324772"/>
            <a:chExt cx="234258" cy="234261"/>
          </a:xfrm>
        </p:grpSpPr>
        <p:sp>
          <p:nvSpPr>
            <p:cNvPr id="98" name="Прямоугольник 97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9" name="Прямоугольник 98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0" name="Группа 99"/>
          <p:cNvGrpSpPr/>
          <p:nvPr/>
        </p:nvGrpSpPr>
        <p:grpSpPr>
          <a:xfrm flipV="1">
            <a:off x="8117752" y="3422799"/>
            <a:ext cx="206301" cy="206302"/>
            <a:chOff x="3374796" y="2077381"/>
            <a:chExt cx="216816" cy="216817"/>
          </a:xfrm>
        </p:grpSpPr>
        <p:sp>
          <p:nvSpPr>
            <p:cNvPr id="101" name="Прямоугольник 100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Прямоугольник 137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9" name="Группа 138"/>
          <p:cNvGrpSpPr/>
          <p:nvPr/>
        </p:nvGrpSpPr>
        <p:grpSpPr>
          <a:xfrm flipH="1" flipV="1">
            <a:off x="623715" y="3416399"/>
            <a:ext cx="206301" cy="206301"/>
            <a:chOff x="3374796" y="2070708"/>
            <a:chExt cx="216816" cy="216816"/>
          </a:xfrm>
        </p:grpSpPr>
        <p:sp>
          <p:nvSpPr>
            <p:cNvPr id="140" name="Прямоугольник 13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Прямоугольник 14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t="20042" b="13129"/>
          <a:stretch/>
        </p:blipFill>
        <p:spPr>
          <a:xfrm>
            <a:off x="8592581" y="4987034"/>
            <a:ext cx="2897809" cy="129053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1676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Новое в конкурсе. Категории участников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и специальные проекты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038" y="3262008"/>
            <a:ext cx="915048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Специальный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психологический проект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конкурса «УЗНАВАЙ СЕБЯ!» объединит школьников, интересующихся психологией, а также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стремящихся познать себя и свой внутренний мир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(образовательные программы, диагностические тесты, практикумы с разбором типичных ситуаций)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Бонусная программа «ПОЕХАЛИ!»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специальном приложении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ВКонтакте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совместно с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(участники сообщества «Большая перемена»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смогут зарабатывать Бонусные баллы и тратить их на специальные призы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билеты в кино/театр, межрегиональные поездки, гаджеты и т.д.)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Теперь ТОП-50 школ и ТОП-20 учреждений СПО получат по 2 млн руб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на реализацию проектных инициатив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Выпускники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«Большой перемены»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получат право стать наставниками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для победителей конкурса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     5-7 классов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3888" y="1384820"/>
            <a:ext cx="11017250" cy="67006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Новые категории участников конкурса</a:t>
            </a:r>
            <a:endParaRPr lang="ru-RU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23888" y="2340684"/>
            <a:ext cx="11017250" cy="873385"/>
            <a:chOff x="623888" y="2282319"/>
            <a:chExt cx="12039522" cy="873385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23888" y="2282319"/>
              <a:ext cx="3915686" cy="87338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Школьники 5-7 классов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690049" y="2282319"/>
              <a:ext cx="3915686" cy="873385"/>
            </a:xfrm>
            <a:prstGeom prst="rect">
              <a:avLst/>
            </a:prstGeom>
            <a:solidFill>
              <a:srgbClr val="EE6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Школьники 8-9, 10 классов</a:t>
              </a:r>
              <a:endPara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8747724" y="2282319"/>
              <a:ext cx="3915686" cy="873385"/>
            </a:xfrm>
            <a:prstGeom prst="rect">
              <a:avLst/>
            </a:prstGeom>
            <a:solidFill>
              <a:srgbClr val="4DBC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Студенты СПО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978945" y="2324772"/>
            <a:ext cx="234258" cy="234261"/>
            <a:chOff x="3771597" y="2324772"/>
            <a:chExt cx="234258" cy="2342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23887" y="2324772"/>
            <a:ext cx="235989" cy="234261"/>
            <a:chOff x="623887" y="2324772"/>
            <a:chExt cx="235989" cy="234261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 flipV="1">
            <a:off x="4005855" y="3024374"/>
            <a:ext cx="206301" cy="206302"/>
            <a:chOff x="3374796" y="2077381"/>
            <a:chExt cx="216816" cy="21681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 flipH="1" flipV="1">
            <a:off x="625617" y="3030724"/>
            <a:ext cx="206301" cy="206301"/>
            <a:chOff x="3374796" y="2070708"/>
            <a:chExt cx="216816" cy="216816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7693741" y="2324772"/>
            <a:ext cx="234258" cy="234261"/>
            <a:chOff x="3771597" y="2324772"/>
            <a:chExt cx="234258" cy="23426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 flipV="1">
            <a:off x="7720651" y="3024374"/>
            <a:ext cx="206301" cy="206302"/>
            <a:chOff x="3374796" y="2077381"/>
            <a:chExt cx="216816" cy="21681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1407109" y="2324772"/>
            <a:ext cx="234258" cy="234261"/>
            <a:chOff x="3771597" y="2324772"/>
            <a:chExt cx="234258" cy="234261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3" name="Группа 42"/>
          <p:cNvGrpSpPr/>
          <p:nvPr/>
        </p:nvGrpSpPr>
        <p:grpSpPr>
          <a:xfrm flipV="1">
            <a:off x="11434019" y="3024374"/>
            <a:ext cx="206301" cy="206302"/>
            <a:chOff x="3374796" y="2077381"/>
            <a:chExt cx="216816" cy="216817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3374796" y="2077381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 rot="5400000">
              <a:off x="3426901" y="2129487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4337027" y="2324772"/>
            <a:ext cx="235989" cy="234261"/>
            <a:chOff x="623887" y="2324772"/>
            <a:chExt cx="235989" cy="234261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9" name="Группа 48"/>
          <p:cNvGrpSpPr/>
          <p:nvPr/>
        </p:nvGrpSpPr>
        <p:grpSpPr>
          <a:xfrm flipH="1" flipV="1">
            <a:off x="4338757" y="3030724"/>
            <a:ext cx="206301" cy="206301"/>
            <a:chOff x="3374796" y="2070708"/>
            <a:chExt cx="216816" cy="216816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8027843" y="2324772"/>
            <a:ext cx="235989" cy="234261"/>
            <a:chOff x="623887" y="2324772"/>
            <a:chExt cx="235989" cy="234261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 flipH="1" flipV="1">
            <a:off x="8029573" y="3030724"/>
            <a:ext cx="206301" cy="206301"/>
            <a:chOff x="3374796" y="2070708"/>
            <a:chExt cx="216816" cy="216816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8" name="Рисунок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4274" y="2075811"/>
            <a:ext cx="261445" cy="43386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5179" y="2075811"/>
            <a:ext cx="261445" cy="43386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0734" y="2075811"/>
            <a:ext cx="261445" cy="4338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35850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Спикеры «Большой Перемены»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3888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26306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28724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831142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233560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635978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038397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0440815" y="1292052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3564" y="2504407"/>
            <a:ext cx="1200970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Кириенко</a:t>
            </a:r>
            <a:endParaRPr lang="ru-RU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2356" y="2512518"/>
            <a:ext cx="1228221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Андрей Фурсенко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87388" y="2504406"/>
            <a:ext cx="114165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Кравцов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16189" y="2537839"/>
            <a:ext cx="1242648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Валерий Фальков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346247" y="2537839"/>
            <a:ext cx="974947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Герман Греф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634449" y="2560572"/>
            <a:ext cx="1212191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Лихачев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23888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26306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428724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831142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233560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635978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038397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440815" y="2980466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038397" y="2512518"/>
            <a:ext cx="1239442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Борис Добродеев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0307997" y="2504405"/>
            <a:ext cx="1428596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Комиссаров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96313" y="4180789"/>
            <a:ext cx="1255472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Дмитрий Артюхов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088176" y="4187502"/>
            <a:ext cx="1138453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Сергей Никитин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062785" y="4180788"/>
            <a:ext cx="114165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Игорь Васильев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395538" y="4188785"/>
            <a:ext cx="1266693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Анастасия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Ракова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31834" y="4187502"/>
            <a:ext cx="100860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Денис Грибов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868651" y="4187502"/>
            <a:ext cx="1152880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Елена Шмелева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181137" y="4187502"/>
            <a:ext cx="1305165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Владимир Машков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0341659" y="4195518"/>
            <a:ext cx="139333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Эрнест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Мацкявичюс</a:t>
            </a:r>
            <a:endParaRPr lang="ru-RU" sz="1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2044920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3447338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252174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654592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9057011" y="4552853"/>
            <a:ext cx="1200323" cy="12003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684875" y="5750385"/>
            <a:ext cx="1593706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Ирина Винер-Усманова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92247" y="5750385"/>
            <a:ext cx="1329210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Виктор </a:t>
            </a:r>
            <a:r>
              <a:rPr lang="ru-RU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Ильгисонис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340790" y="5753176"/>
            <a:ext cx="1435008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Николай Цискаридзе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606793" y="5765452"/>
            <a:ext cx="1305165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Алексей Смоляков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494309" y="5802480"/>
            <a:ext cx="853119" cy="2542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Клава Кока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2099098" y="5753176"/>
            <a:ext cx="1091966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450215" algn="l"/>
              </a:tabLst>
            </a:pPr>
            <a:r>
              <a:rPr lang="ru-RU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Олег Артемьев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84" r="21758"/>
          <a:stretch/>
        </p:blipFill>
        <p:spPr>
          <a:xfrm>
            <a:off x="623888" y="1287243"/>
            <a:ext cx="1204912" cy="120354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47" r="17579"/>
          <a:stretch/>
        </p:blipFill>
        <p:spPr>
          <a:xfrm>
            <a:off x="2019299" y="1285906"/>
            <a:ext cx="1209676" cy="1204882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10" r="29636" b="14030"/>
          <a:stretch/>
        </p:blipFill>
        <p:spPr>
          <a:xfrm>
            <a:off x="3428999" y="1284237"/>
            <a:ext cx="1195389" cy="1206551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287" t="7904" r="22107" b="19568"/>
          <a:stretch/>
        </p:blipFill>
        <p:spPr>
          <a:xfrm>
            <a:off x="4829174" y="1295400"/>
            <a:ext cx="1200151" cy="1195388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041" t="6578" r="30536" b="13576"/>
          <a:stretch/>
        </p:blipFill>
        <p:spPr>
          <a:xfrm>
            <a:off x="6234113" y="1290638"/>
            <a:ext cx="1195388" cy="120015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516" r="11608"/>
          <a:stretch/>
        </p:blipFill>
        <p:spPr>
          <a:xfrm>
            <a:off x="7634288" y="1290638"/>
            <a:ext cx="1195387" cy="1201736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81" r="11918" b="3523"/>
          <a:stretch/>
        </p:blipFill>
        <p:spPr>
          <a:xfrm>
            <a:off x="9043987" y="1287428"/>
            <a:ext cx="1190625" cy="1203360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71" t="10987" r="26809" b="19996"/>
          <a:stretch/>
        </p:blipFill>
        <p:spPr>
          <a:xfrm>
            <a:off x="10439399" y="1285874"/>
            <a:ext cx="1200151" cy="1204913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67" r="18330"/>
          <a:stretch/>
        </p:blipFill>
        <p:spPr>
          <a:xfrm>
            <a:off x="623888" y="2979581"/>
            <a:ext cx="1200150" cy="119730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803" t="5145" r="10964" b="20728"/>
          <a:stretch/>
        </p:blipFill>
        <p:spPr>
          <a:xfrm>
            <a:off x="3429000" y="2981324"/>
            <a:ext cx="1200150" cy="119538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05" t="8307" r="10471" b="34668"/>
          <a:stretch/>
        </p:blipFill>
        <p:spPr>
          <a:xfrm>
            <a:off x="4829175" y="2975762"/>
            <a:ext cx="1200150" cy="1200951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9251"/>
          <a:stretch/>
        </p:blipFill>
        <p:spPr>
          <a:xfrm>
            <a:off x="6232984" y="2979974"/>
            <a:ext cx="1204026" cy="1196739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953" t="3921" r="19162"/>
          <a:stretch/>
        </p:blipFill>
        <p:spPr>
          <a:xfrm>
            <a:off x="7629524" y="2981325"/>
            <a:ext cx="1204913" cy="1208472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38" r="12645"/>
          <a:stretch/>
        </p:blipFill>
        <p:spPr>
          <a:xfrm>
            <a:off x="9039225" y="2977316"/>
            <a:ext cx="1195388" cy="1205926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007" b="25694"/>
          <a:stretch/>
        </p:blipFill>
        <p:spPr>
          <a:xfrm>
            <a:off x="10437517" y="2981324"/>
            <a:ext cx="1202033" cy="119538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10" r="11401"/>
          <a:stretch/>
        </p:blipFill>
        <p:spPr>
          <a:xfrm>
            <a:off x="2035718" y="4544742"/>
            <a:ext cx="1204912" cy="1205643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25" y="4551519"/>
            <a:ext cx="1200366" cy="119886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19" r="26624"/>
          <a:stretch/>
        </p:blipFill>
        <p:spPr>
          <a:xfrm>
            <a:off x="4857499" y="4551519"/>
            <a:ext cx="1195388" cy="120701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329" r="13679"/>
          <a:stretch/>
        </p:blipFill>
        <p:spPr>
          <a:xfrm>
            <a:off x="6257675" y="4544742"/>
            <a:ext cx="1200150" cy="1211710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88" r="16137"/>
          <a:stretch/>
        </p:blipFill>
        <p:spPr>
          <a:xfrm>
            <a:off x="7657848" y="4550858"/>
            <a:ext cx="1195387" cy="1197045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376" r="18200" b="17079"/>
          <a:stretch/>
        </p:blipFill>
        <p:spPr>
          <a:xfrm>
            <a:off x="9062785" y="4555306"/>
            <a:ext cx="1200151" cy="1195234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" b="24881"/>
          <a:stretch/>
        </p:blipFill>
        <p:spPr>
          <a:xfrm>
            <a:off x="2024744" y="2979553"/>
            <a:ext cx="1201884" cy="12019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0960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52257" y="2084899"/>
            <a:ext cx="5523641" cy="1249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Всероссийский конкурс для школьников 5-7 классов </a:t>
            </a:r>
          </a:p>
          <a:p>
            <a:pPr>
              <a:lnSpc>
                <a:spcPct val="107000"/>
              </a:lnSpc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«Большая перемена» 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0161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единительная линия 27"/>
          <p:cNvCxnSpPr/>
          <p:nvPr/>
        </p:nvCxnSpPr>
        <p:spPr>
          <a:xfrm>
            <a:off x="7414822" y="2851251"/>
            <a:ext cx="0" cy="1228946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Этапы Конкурса для школьников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5-7 классов</a:t>
            </a:r>
          </a:p>
        </p:txBody>
      </p:sp>
      <p:sp>
        <p:nvSpPr>
          <p:cNvPr id="4" name="Прямоугольник: скругленные углы 4">
            <a:extLst>
              <a:ext uri="{FF2B5EF4-FFF2-40B4-BE49-F238E27FC236}">
                <a16:creationId xmlns="" xmlns:a16="http://schemas.microsoft.com/office/drawing/2014/main" id="{4D95C10A-4EF7-40A1-9BCF-74F2C869117D}"/>
              </a:ext>
            </a:extLst>
          </p:cNvPr>
          <p:cNvSpPr/>
          <p:nvPr/>
        </p:nvSpPr>
        <p:spPr>
          <a:xfrm>
            <a:off x="628280" y="1366898"/>
            <a:ext cx="1689125" cy="855744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Регистрация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Прямоугольник: скругленные углы 5">
            <a:extLst>
              <a:ext uri="{FF2B5EF4-FFF2-40B4-BE49-F238E27FC236}">
                <a16:creationId xmlns="" xmlns:a16="http://schemas.microsoft.com/office/drawing/2014/main" id="{51295052-D8D1-4236-820F-70C1DDFE4634}"/>
              </a:ext>
            </a:extLst>
          </p:cNvPr>
          <p:cNvSpPr/>
          <p:nvPr/>
        </p:nvSpPr>
        <p:spPr>
          <a:xfrm>
            <a:off x="2882224" y="1368869"/>
            <a:ext cx="5020204" cy="851803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Дистанционный этап конкурса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Базовая оценка компетенций участников</a:t>
            </a:r>
          </a:p>
        </p:txBody>
      </p:sp>
      <p:sp>
        <p:nvSpPr>
          <p:cNvPr id="6" name="Прямоугольник: скругленные углы 6">
            <a:extLst>
              <a:ext uri="{FF2B5EF4-FFF2-40B4-BE49-F238E27FC236}">
                <a16:creationId xmlns="" xmlns:a16="http://schemas.microsoft.com/office/drawing/2014/main" id="{75317E42-8167-4DE4-AA7E-5CD0D5EC4609}"/>
              </a:ext>
            </a:extLst>
          </p:cNvPr>
          <p:cNvSpPr/>
          <p:nvPr/>
        </p:nvSpPr>
        <p:spPr>
          <a:xfrm>
            <a:off x="8423564" y="1368869"/>
            <a:ext cx="3252500" cy="851803"/>
          </a:xfrm>
          <a:prstGeom prst="roundRect">
            <a:avLst>
              <a:gd name="adj" fmla="val 0"/>
            </a:avLst>
          </a:prstGeom>
          <a:solidFill>
            <a:srgbClr val="F1884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Очный ФИНАЛ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МДЦ «Артеке»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Продвинутая оценка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компетенций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="" xmlns:a16="http://schemas.microsoft.com/office/drawing/2014/main" id="{2885B020-DC82-42D4-88E3-325919C2C5C6}"/>
              </a:ext>
            </a:extLst>
          </p:cNvPr>
          <p:cNvSpPr/>
          <p:nvPr/>
        </p:nvSpPr>
        <p:spPr>
          <a:xfrm>
            <a:off x="628280" y="2157481"/>
            <a:ext cx="1689125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26 марта – 20 мая</a:t>
            </a:r>
            <a:endParaRPr lang="ru-RU" sz="1400" b="1" dirty="0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="" xmlns:a16="http://schemas.microsoft.com/office/drawing/2014/main" id="{57774A40-1F26-44F9-BAD7-ED76576731A9}"/>
              </a:ext>
            </a:extLst>
          </p:cNvPr>
          <p:cNvSpPr/>
          <p:nvPr/>
        </p:nvSpPr>
        <p:spPr>
          <a:xfrm>
            <a:off x="2882224" y="2157481"/>
            <a:ext cx="5020204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26 марта – 25 мая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="" xmlns:a16="http://schemas.microsoft.com/office/drawing/2014/main" id="{D10CB04E-925E-48A8-9B01-AC6C2DF0FBE3}"/>
              </a:ext>
            </a:extLst>
          </p:cNvPr>
          <p:cNvSpPr/>
          <p:nvPr/>
        </p:nvSpPr>
        <p:spPr>
          <a:xfrm>
            <a:off x="8423564" y="2157481"/>
            <a:ext cx="3252500" cy="396344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4 – 24 июля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5B73CC04-A9E5-4392-A5FF-461C1EE53B83}"/>
              </a:ext>
            </a:extLst>
          </p:cNvPr>
          <p:cNvSpPr/>
          <p:nvPr/>
        </p:nvSpPr>
        <p:spPr>
          <a:xfrm>
            <a:off x="628281" y="2995267"/>
            <a:ext cx="4226591" cy="593348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задания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выполняются на протяжении всей игры по сценарию</a:t>
            </a:r>
          </a:p>
          <a:p>
            <a:pPr algn="ctr"/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="" xmlns:a16="http://schemas.microsoft.com/office/drawing/2014/main" id="{9046E041-6120-4F1E-A853-D7388F28955E}"/>
              </a:ext>
            </a:extLst>
          </p:cNvPr>
          <p:cNvSpPr/>
          <p:nvPr/>
        </p:nvSpPr>
        <p:spPr>
          <a:xfrm>
            <a:off x="5479822" y="3006709"/>
            <a:ext cx="3558958" cy="5704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Специализированные задания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выполняются по вызову в знаковом месте вызова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="" xmlns:a16="http://schemas.microsoft.com/office/drawing/2014/main" id="{E06E9838-2E07-4A2E-AF1E-E38E2E6B39C2}"/>
              </a:ext>
            </a:extLst>
          </p:cNvPr>
          <p:cNvSpPr/>
          <p:nvPr/>
        </p:nvSpPr>
        <p:spPr>
          <a:xfrm>
            <a:off x="9523380" y="3006709"/>
            <a:ext cx="2152684" cy="5704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Собеседование </a:t>
            </a:r>
          </a:p>
          <a:p>
            <a:pPr algn="ctr"/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рейтингу для 600 детей</a:t>
            </a:r>
          </a:p>
          <a:p>
            <a:pPr algn="ctr"/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22DF20B1-6853-41EF-A4F2-43B49BB7665F}"/>
              </a:ext>
            </a:extLst>
          </p:cNvPr>
          <p:cNvSpPr/>
          <p:nvPr/>
        </p:nvSpPr>
        <p:spPr>
          <a:xfrm>
            <a:off x="6516231" y="3747623"/>
            <a:ext cx="1752927" cy="986729"/>
          </a:xfrm>
          <a:prstGeom prst="roundRect">
            <a:avLst>
              <a:gd name="adj" fmla="val 0"/>
            </a:avLst>
          </a:prstGeom>
          <a:solidFill>
            <a:srgbClr val="B4E5F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Смысловые задания </a:t>
            </a:r>
          </a:p>
          <a:p>
            <a:pPr algn="ctr"/>
            <a:r>
              <a:rPr lang="ru-RU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вызовам конкурса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D2C38DE-C364-4A45-8F56-6415A394A8F6}"/>
              </a:ext>
            </a:extLst>
          </p:cNvPr>
          <p:cNvCxnSpPr/>
          <p:nvPr/>
        </p:nvCxnSpPr>
        <p:spPr>
          <a:xfrm>
            <a:off x="2817204" y="2840855"/>
            <a:ext cx="7789122" cy="0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7F33F036-BC6B-4120-9D00-EADD4866391C}"/>
              </a:ext>
            </a:extLst>
          </p:cNvPr>
          <p:cNvCxnSpPr/>
          <p:nvPr/>
        </p:nvCxnSpPr>
        <p:spPr>
          <a:xfrm>
            <a:off x="7446904" y="2424149"/>
            <a:ext cx="0" cy="18304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54">
            <a:extLst>
              <a:ext uri="{FF2B5EF4-FFF2-40B4-BE49-F238E27FC236}">
                <a16:creationId xmlns="" xmlns:a16="http://schemas.microsoft.com/office/drawing/2014/main" id="{AE931B22-8258-40B5-BC0D-872EE89DB55E}"/>
              </a:ext>
            </a:extLst>
          </p:cNvPr>
          <p:cNvSpPr/>
          <p:nvPr/>
        </p:nvSpPr>
        <p:spPr>
          <a:xfrm>
            <a:off x="5901448" y="5236530"/>
            <a:ext cx="5774616" cy="1053001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>
                <a:solidFill>
                  <a:srgbClr val="FF3B57"/>
                </a:solidFill>
                <a:latin typeface="Galiver Sans" panose="020B0604000000080903" pitchFamily="34" charset="0"/>
              </a:rPr>
              <a:t>ПРИЗОВОЙ ФОНД</a:t>
            </a:r>
            <a:endParaRPr lang="en-US" b="1" dirty="0">
              <a:solidFill>
                <a:srgbClr val="FF3B57"/>
              </a:solidFill>
              <a:latin typeface="Galiver Sans" panose="020B0604000000080903" pitchFamily="34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победителей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станут участниками образовательного путешествия по маршруту «Москва – Владивосток»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: скругленные углы 32">
            <a:extLst>
              <a:ext uri="{FF2B5EF4-FFF2-40B4-BE49-F238E27FC236}">
                <a16:creationId xmlns="" xmlns:a16="http://schemas.microsoft.com/office/drawing/2014/main" id="{7F097D24-3074-451C-9D99-1B25753DEDFC}"/>
              </a:ext>
            </a:extLst>
          </p:cNvPr>
          <p:cNvSpPr/>
          <p:nvPr/>
        </p:nvSpPr>
        <p:spPr>
          <a:xfrm>
            <a:off x="9523381" y="3545298"/>
            <a:ext cx="2152684" cy="396344"/>
          </a:xfrm>
          <a:prstGeom prst="roundRect">
            <a:avLst>
              <a:gd name="adj" fmla="val 0"/>
            </a:avLst>
          </a:prstGeom>
          <a:solidFill>
            <a:srgbClr val="FF3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25 – 30 мая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4A124432-92F9-414B-AF77-745C544F807B}"/>
              </a:ext>
            </a:extLst>
          </p:cNvPr>
          <p:cNvCxnSpPr/>
          <p:nvPr/>
        </p:nvCxnSpPr>
        <p:spPr>
          <a:xfrm>
            <a:off x="5424134" y="2553825"/>
            <a:ext cx="0" cy="291706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2817204" y="2833753"/>
            <a:ext cx="2382" cy="15954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10605135" y="2839730"/>
            <a:ext cx="2382" cy="15954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1669237" y="3569522"/>
            <a:ext cx="0" cy="201555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866298" y="3569522"/>
            <a:ext cx="8259" cy="1476124"/>
          </a:xfrm>
          <a:prstGeom prst="line">
            <a:avLst/>
          </a:prstGeom>
          <a:ln w="38100">
            <a:solidFill>
              <a:srgbClr val="2527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/>
          <p:cNvGrpSpPr/>
          <p:nvPr/>
        </p:nvGrpSpPr>
        <p:grpSpPr>
          <a:xfrm>
            <a:off x="623889" y="4017113"/>
            <a:ext cx="4230984" cy="1882480"/>
            <a:chOff x="1072107" y="3729066"/>
            <a:chExt cx="3782765" cy="1882480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="" xmlns:a16="http://schemas.microsoft.com/office/drawing/2014/main" id="{4BED115C-4DB7-4545-9D18-7D08A81CF132}"/>
                </a:ext>
              </a:extLst>
            </p:cNvPr>
            <p:cNvSpPr/>
            <p:nvPr/>
          </p:nvSpPr>
          <p:spPr>
            <a:xfrm>
              <a:off x="1072107" y="3729066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Тестовые задания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="" xmlns:a16="http://schemas.microsoft.com/office/drawing/2014/main" id="{A8F78B04-7D04-4D87-A3FF-1C3355AA7C66}"/>
                </a:ext>
              </a:extLst>
            </p:cNvPr>
            <p:cNvSpPr/>
            <p:nvPr/>
          </p:nvSpPr>
          <p:spPr>
            <a:xfrm>
              <a:off x="1072107" y="4402308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</a:t>
              </a:r>
            </a:p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креативность 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="" xmlns:a16="http://schemas.microsoft.com/office/drawing/2014/main" id="{2ECA432B-0E90-44CF-AA38-0AC0988CA511}"/>
                </a:ext>
              </a:extLst>
            </p:cNvPr>
            <p:cNvSpPr/>
            <p:nvPr/>
          </p:nvSpPr>
          <p:spPr>
            <a:xfrm>
              <a:off x="1072107" y="5085105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на логическое мышление 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="" xmlns:a16="http://schemas.microsoft.com/office/drawing/2014/main" id="{42744BEF-D3F8-4BCE-9B66-8E56ABB5E717}"/>
                </a:ext>
              </a:extLst>
            </p:cNvPr>
            <p:cNvSpPr/>
            <p:nvPr/>
          </p:nvSpPr>
          <p:spPr>
            <a:xfrm>
              <a:off x="3101945" y="3756061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 на альтруизм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="" xmlns:a16="http://schemas.microsoft.com/office/drawing/2014/main" id="{6B1149DB-AF0E-40E4-81A8-2E4FD7B933C9}"/>
                </a:ext>
              </a:extLst>
            </p:cNvPr>
            <p:cNvSpPr/>
            <p:nvPr/>
          </p:nvSpPr>
          <p:spPr>
            <a:xfrm>
              <a:off x="3101945" y="4423177"/>
              <a:ext cx="1752927" cy="526441"/>
            </a:xfrm>
            <a:prstGeom prst="roundRect">
              <a:avLst>
                <a:gd name="adj" fmla="val 0"/>
              </a:avLst>
            </a:prstGeom>
            <a:solidFill>
              <a:srgbClr val="B4E5F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Задания</a:t>
              </a:r>
              <a:endParaRPr lang="en-US" sz="105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ru-RU" sz="1050" dirty="0">
                  <a:solidFill>
                    <a:srgbClr val="2527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 коммуникативность</a:t>
              </a: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11441806" y="5236530"/>
            <a:ext cx="234258" cy="234261"/>
            <a:chOff x="3771597" y="2324772"/>
            <a:chExt cx="234258" cy="234261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771597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/>
            <p:cNvSpPr/>
            <p:nvPr/>
          </p:nvSpPr>
          <p:spPr>
            <a:xfrm rot="5400000">
              <a:off x="3827893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901448" y="5236530"/>
            <a:ext cx="235989" cy="234261"/>
            <a:chOff x="623887" y="2324772"/>
            <a:chExt cx="235989" cy="234261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 flipH="1" flipV="1">
            <a:off x="5903178" y="6082648"/>
            <a:ext cx="206301" cy="206301"/>
            <a:chOff x="3374796" y="2070708"/>
            <a:chExt cx="216816" cy="216816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3374796" y="2070708"/>
              <a:ext cx="216816" cy="110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 rot="5400000">
              <a:off x="3426901" y="2122813"/>
              <a:ext cx="216816" cy="1126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4" name="Группа 53"/>
          <p:cNvGrpSpPr/>
          <p:nvPr/>
        </p:nvGrpSpPr>
        <p:grpSpPr>
          <a:xfrm rot="10800000">
            <a:off x="11436404" y="6054688"/>
            <a:ext cx="235989" cy="234261"/>
            <a:chOff x="623887" y="2324772"/>
            <a:chExt cx="235989" cy="234261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625618" y="2324772"/>
              <a:ext cx="234258" cy="119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/>
            <p:cNvSpPr/>
            <p:nvPr/>
          </p:nvSpPr>
          <p:spPr>
            <a:xfrm rot="5400000">
              <a:off x="567590" y="2381071"/>
              <a:ext cx="234259" cy="12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375520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7175500" y="1295400"/>
            <a:ext cx="4446040" cy="499356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554038" y="319087"/>
            <a:ext cx="9461500" cy="13475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1B63AB"/>
                </a:solidFill>
                <a:latin typeface="Proxima Nova Th" panose="02000506030000020004" pitchFamily="50" charset="0"/>
                <a:ea typeface="+mj-ea"/>
                <a:cs typeface="+mj-cs"/>
              </a:defRPr>
            </a:lvl1pPr>
          </a:lstStyle>
          <a:p>
            <a:r>
              <a:rPr lang="ru-RU" sz="3100" dirty="0">
                <a:latin typeface="Galiver Sans" panose="020B0604000000080903" pitchFamily="34" charset="0"/>
              </a:rPr>
              <a:t>Игра – погружение в мир Большой </a:t>
            </a:r>
          </a:p>
          <a:p>
            <a:r>
              <a:rPr lang="ru-RU" sz="3100" dirty="0">
                <a:latin typeface="Galiver Sans" panose="020B0604000000080903" pitchFamily="34" charset="0"/>
              </a:rPr>
              <a:t>перемены для школьников 5-7 классов</a:t>
            </a:r>
          </a:p>
        </p:txBody>
      </p:sp>
      <p:sp>
        <p:nvSpPr>
          <p:cNvPr id="4" name="Прямоугольник: скругленные углы 12">
            <a:extLst>
              <a:ext uri="{FF2B5EF4-FFF2-40B4-BE49-F238E27FC236}">
                <a16:creationId xmlns="" xmlns:a16="http://schemas.microsoft.com/office/drawing/2014/main" id="{F9DE38BE-253D-4C78-9069-F7BD8F9DFC8C}"/>
              </a:ext>
            </a:extLst>
          </p:cNvPr>
          <p:cNvSpPr/>
          <p:nvPr/>
        </p:nvSpPr>
        <p:spPr>
          <a:xfrm>
            <a:off x="634088" y="1295400"/>
            <a:ext cx="6146800" cy="4993567"/>
          </a:xfrm>
          <a:prstGeom prst="roundRect">
            <a:avLst>
              <a:gd name="adj" fmla="val 0"/>
            </a:avLst>
          </a:prstGeom>
          <a:solidFill>
            <a:srgbClr val="252754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8">
            <a:extLst>
              <a:ext uri="{FF2B5EF4-FFF2-40B4-BE49-F238E27FC236}">
                <a16:creationId xmlns="" xmlns:a16="http://schemas.microsoft.com/office/drawing/2014/main" id="{B95D2F54-6BCE-4BCE-8126-4F085A125AEA}"/>
              </a:ext>
            </a:extLst>
          </p:cNvPr>
          <p:cNvSpPr/>
          <p:nvPr/>
        </p:nvSpPr>
        <p:spPr>
          <a:xfrm>
            <a:off x="7175500" y="4957882"/>
            <a:ext cx="4467673" cy="1331085"/>
          </a:xfrm>
          <a:prstGeom prst="roundRect">
            <a:avLst>
              <a:gd name="adj" fmla="val 0"/>
            </a:avLst>
          </a:prstGeom>
          <a:solidFill>
            <a:srgbClr val="2527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F9AA462-C41C-4D4F-91C9-310793EA5D7A}"/>
              </a:ext>
            </a:extLst>
          </p:cNvPr>
          <p:cNvSpPr txBox="1"/>
          <p:nvPr/>
        </p:nvSpPr>
        <p:spPr>
          <a:xfrm>
            <a:off x="863996" y="1373823"/>
            <a:ext cx="5943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Пространство игры </a:t>
            </a:r>
            <a:r>
              <a:rPr lang="ru-RU" sz="14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карта «вызовов» конкурса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160F07-9D89-40B0-B0B0-D0951E553AC8}"/>
              </a:ext>
            </a:extLst>
          </p:cNvPr>
          <p:cNvSpPr txBox="1"/>
          <p:nvPr/>
        </p:nvSpPr>
        <p:spPr>
          <a:xfrm>
            <a:off x="863996" y="1717810"/>
            <a:ext cx="56511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Кастомизация персонажа с помощью формы</a:t>
            </a:r>
            <a:endParaRPr lang="en-US" sz="1400" b="1" dirty="0">
              <a:solidFill>
                <a:srgbClr val="1D30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«Большой перемены»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EAF1D5-4683-47FE-AC82-0237A186E5BD}"/>
              </a:ext>
            </a:extLst>
          </p:cNvPr>
          <p:cNvSpPr txBox="1"/>
          <p:nvPr/>
        </p:nvSpPr>
        <p:spPr>
          <a:xfrm>
            <a:off x="863996" y="2325640"/>
            <a:ext cx="584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Ролевые модели </a:t>
            </a:r>
            <a:r>
              <a:rPr lang="ru-RU" sz="1400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будущие участники конкурса 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="" xmlns:a16="http://schemas.microsoft.com/office/drawing/2014/main" id="{CFAB0F3B-5F28-4700-91DB-3BDB755FDB30}"/>
              </a:ext>
            </a:extLst>
          </p:cNvPr>
          <p:cNvSpPr txBox="1">
            <a:spLocks/>
          </p:cNvSpPr>
          <p:nvPr/>
        </p:nvSpPr>
        <p:spPr>
          <a:xfrm>
            <a:off x="1220933" y="2786108"/>
            <a:ext cx="4559300" cy="324079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 smtClean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ru-RU" sz="1600" i="1" kern="1200" baseline="0" dirty="0">
                <a:solidFill>
                  <a:srgbClr val="1D304F"/>
                </a:solidFill>
                <a:latin typeface="Proxima Nova Rg" panose="02000506030000020004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roxima Nova Rg" panose="0200050603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 -  активный представитель  города, обладающий большими ресурсами, помогает ребенку преобразовывать окружающий мир, менять его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Друг-ровесник,</a:t>
            </a:r>
            <a:r>
              <a:rPr lang="ru-RU" sz="1200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который попадает в различные сложные ситуации, имеет живое воображение, помогает участнику</a:t>
            </a:r>
            <a:r>
              <a:rPr 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в «командных» заданиях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Учительница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наставник, который подсказывает,  как найти решение той или иной проблемы, направляет мысли игрока. </a:t>
            </a:r>
          </a:p>
          <a:p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Бабуля – опытная, мудрая, но любит пошутить</a:t>
            </a:r>
          </a:p>
          <a:p>
            <a:r>
              <a:rPr lang="ru-RU" sz="1200" b="1" i="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Волшебные сущности:</a:t>
            </a:r>
          </a:p>
          <a:p>
            <a:r>
              <a:rPr lang="ru-RU" sz="1200" b="1" i="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Вжух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кот, который сопровождает ребенка весь конкурс</a:t>
            </a:r>
            <a:r>
              <a:rPr lang="en-US" sz="1200" i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и подсказывает, помогает в прохождении. Умеет говорить</a:t>
            </a:r>
          </a:p>
          <a:p>
            <a:r>
              <a:rPr lang="ru-RU" sz="1200" b="1" i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Ничто</a:t>
            </a:r>
            <a:r>
              <a:rPr lang="ru-RU" sz="1200" i="0" dirty="0">
                <a:latin typeface="Arial" panose="020B0604020202020204" pitchFamily="34" charset="0"/>
                <a:cs typeface="Arial" panose="020B0604020202020204" pitchFamily="34" charset="0"/>
              </a:rPr>
              <a:t> – причина всех бед, происходящих в городе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E9A6A1C-5D69-4A53-A699-BFAAFD12DE6F}"/>
              </a:ext>
            </a:extLst>
          </p:cNvPr>
          <p:cNvSpPr txBox="1"/>
          <p:nvPr/>
        </p:nvSpPr>
        <p:spPr>
          <a:xfrm>
            <a:off x="911225" y="5902125"/>
            <a:ext cx="69904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400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  <a:r>
              <a:rPr lang="ru-RU" sz="1400" dirty="0">
                <a:solidFill>
                  <a:srgbClr val="1D3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основа будущих профессий/специальностей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61625" y="5084119"/>
            <a:ext cx="4096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Школьники смогут увидеть реальные объекты, с которыми встречались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игровом пространстве конкурса,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время путешествия</a:t>
            </a:r>
          </a:p>
          <a:p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1812" y="1449739"/>
            <a:ext cx="4151073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252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РОССИИ</a:t>
            </a:r>
          </a:p>
          <a:p>
            <a:endParaRPr lang="ru-RU" sz="9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«Эрмитаж»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Озеро Байкал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Мост на Остров Русский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 err="1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Иннополис</a:t>
            </a:r>
            <a:endParaRPr lang="ru-RU" sz="1400" dirty="0">
              <a:solidFill>
                <a:srgbClr val="F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Транссибирская железная дорога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Херсонес Таврический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Олимпийский парк в г. Сочи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Телебашня «Останкино»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МГУ им. М.В. Ломоносова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Космодром «Восточный»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rgbClr val="F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 «Родина-Мать»</a:t>
            </a:r>
          </a:p>
          <a:p>
            <a:endParaRPr lang="ru-RU" sz="1400" dirty="0">
              <a:solidFill>
                <a:srgbClr val="2527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065" y="3158681"/>
            <a:ext cx="1749475" cy="1862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06" y="4065167"/>
            <a:ext cx="1380790" cy="22847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722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S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1831</Words>
  <Application>Microsoft Office PowerPoint</Application>
  <PresentationFormat>Произвольный</PresentationFormat>
  <Paragraphs>481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Galiver Sans</vt:lpstr>
      <vt:lpstr>Calibri</vt:lpstr>
      <vt:lpstr>Wingdings</vt:lpstr>
      <vt:lpstr>Arial Black</vt:lpstr>
      <vt:lpstr>Proxima Nova Rg</vt:lpstr>
      <vt:lpstr>Proxima Nova Th</vt:lpstr>
      <vt:lpstr>Office Theme</vt:lpstr>
      <vt:lpstr>ELEMENTS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iero</dc:creator>
  <cp:lastModifiedBy>rosmol</cp:lastModifiedBy>
  <cp:revision>189</cp:revision>
  <cp:lastPrinted>2021-03-22T08:16:45Z</cp:lastPrinted>
  <dcterms:created xsi:type="dcterms:W3CDTF">2021-02-17T11:42:59Z</dcterms:created>
  <dcterms:modified xsi:type="dcterms:W3CDTF">2021-03-23T08:20:59Z</dcterms:modified>
</cp:coreProperties>
</file>