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82" r:id="rId11"/>
    <p:sldId id="265" r:id="rId12"/>
    <p:sldId id="264" r:id="rId13"/>
    <p:sldId id="266" r:id="rId14"/>
    <p:sldId id="267" r:id="rId15"/>
    <p:sldId id="268" r:id="rId16"/>
    <p:sldId id="269" r:id="rId17"/>
    <p:sldId id="281" r:id="rId18"/>
    <p:sldId id="283" r:id="rId19"/>
    <p:sldId id="271" r:id="rId20"/>
    <p:sldId id="284" r:id="rId21"/>
    <p:sldId id="273" r:id="rId22"/>
    <p:sldId id="274" r:id="rId23"/>
    <p:sldId id="272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52"/>
    <a:srgbClr val="442200"/>
    <a:srgbClr val="AF143C"/>
    <a:srgbClr val="C81D1B"/>
    <a:srgbClr val="005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0A27C-FC9A-4CA0-B875-2E81B6A16C2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BB1C-9E80-44D0-8237-DDA9C2D2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4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FBB1C-9E80-44D0-8237-DDA9C2D28E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BD79A-E34B-4A90-B951-AFC8E1C96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773DDA-FBA0-4372-AFA8-8EAC62622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B6073-3AFD-40F4-9D85-90FD6EC1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3E1A6-3F24-473E-AFF8-32FCF713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F8E88-70F9-412D-863F-02F85EB0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3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3384-11D5-4AA4-A567-7CD90D66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6FBD56-7CB0-48E4-82D3-5420F263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95135-6C78-43F1-84D0-C93DC731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3A704-B38E-489B-830A-1BFAD469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570EE-80F6-4768-83E9-299B2168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4E7451-9995-4761-94E1-FA2F09F67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D9E83E-3482-47A9-AC31-6757A4A05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BE19-D76A-4E6B-AEB5-9EFF20F0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3D1A7-98B4-46B6-A381-F1566C34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02DB0-78CF-435F-8CAF-15570439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B045C-2390-4CB9-9409-3476B049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BE6AD-EAEE-4B0A-B204-F782B891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C9516-E098-4D30-BE58-1714C5AB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112DB-7E9C-4F27-A1C4-22D6290D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4D6B6-B1D4-4217-AD73-C967B05E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5CFCE-A74A-4E9F-B353-66D9026C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A24E83-CE40-4C5C-8AB4-72E1DEED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90399-E46F-4F6D-B3BC-E75D1AFF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E36C9-809B-40BC-A951-DE393856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DCB0B-0259-4CC3-8B47-93D31B8D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9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D3973-07B5-4D11-BA00-C87B7741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7512D-9211-46D9-B71F-456E9F1C7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091A32-1C22-4788-BB8F-C4710D71F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B9042-3B59-4DBF-BA05-0E1CCEE8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C344D-F5F6-4653-B01D-602FA61D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3591B4-9265-4580-9EA7-DE6F03A2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2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C9783-B971-4F82-9390-F592BE31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EB8BC-E9C4-4626-AD5B-2B78FD5AD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D95A5-21A9-4653-BCEE-E3F0D735B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8D738-90FD-4A8D-A34B-E904FC50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5203B4-7629-465C-A2EF-521CEF8C2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DA9786-D7B1-4989-93D3-AA53744E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BD7B29-DF33-45F3-9B9D-8708DBE1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3AAD6E-7C71-49A7-BA3A-4A7E0DC5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975A8-DC79-40EA-9DB3-7603B1A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849F89-FA08-4CD8-8111-91A37CD9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750409-5FBA-4F78-8B62-8C095381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B15585-5629-41F5-B8A5-F8C4B534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65CC1A-BFB6-4A2B-92A1-F2B8114D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52D4D3-2F47-4EE8-ACEF-3157E09F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F1B19-9327-4327-82A3-4B461D9C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DD464-55BF-470E-8D05-A702130B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70BEA-F57F-466E-82FE-6AAC966A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60280-30DB-4D76-84C9-322BBA5E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FB1558-8EE5-4585-B4C2-41C808D6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1071E8-AC17-4AE6-ACEC-B7D23D9F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7EEB6-47CB-467E-9674-9D05907D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5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7878-1CF8-445B-9A3A-5EF69C8C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16C01-684C-4DCD-82D8-23E4C140C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95C0-68C0-411E-A7F8-26849110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6B750-9289-491B-B489-D0003A0E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D0BFBC-7775-4C67-8630-D8219700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BE0CA-650A-42E5-BD1B-BEA5E75D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6B29-6CDD-4C49-B02A-35BE425D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5CECD-A09B-40E2-85BF-E5168E58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A3F66-462A-4CDE-A6B0-90C5370B0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DF3A-8D73-4E97-BBD7-8F679171775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F5354-0B8C-4120-888A-FDF0AF4B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E7B68-26CF-48A0-AD17-A62048D85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014B-6713-4871-A703-267C3CAE7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5.xml"/><Relationship Id="rId18" Type="http://schemas.openxmlformats.org/officeDocument/2006/relationships/slide" Target="slide11.xml"/><Relationship Id="rId26" Type="http://schemas.openxmlformats.org/officeDocument/2006/relationships/slide" Target="slide13.xml"/><Relationship Id="rId3" Type="http://schemas.openxmlformats.org/officeDocument/2006/relationships/slide" Target="slide24.xml"/><Relationship Id="rId21" Type="http://schemas.openxmlformats.org/officeDocument/2006/relationships/slide" Target="slide7.xml"/><Relationship Id="rId7" Type="http://schemas.openxmlformats.org/officeDocument/2006/relationships/slide" Target="slide9.xml"/><Relationship Id="rId12" Type="http://schemas.openxmlformats.org/officeDocument/2006/relationships/image" Target="../media/image7.gif"/><Relationship Id="rId17" Type="http://schemas.openxmlformats.org/officeDocument/2006/relationships/slide" Target="slide6.xml"/><Relationship Id="rId25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slide" Target="slide14.xml"/><Relationship Id="rId24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23" Type="http://schemas.openxmlformats.org/officeDocument/2006/relationships/slide" Target="slide22.xml"/><Relationship Id="rId28" Type="http://schemas.openxmlformats.org/officeDocument/2006/relationships/slide" Target="slide18.xml"/><Relationship Id="rId10" Type="http://schemas.openxmlformats.org/officeDocument/2006/relationships/image" Target="../media/image6.gif"/><Relationship Id="rId19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slide" Target="slide19.xml"/><Relationship Id="rId14" Type="http://schemas.openxmlformats.org/officeDocument/2006/relationships/slide" Target="slide10.xml"/><Relationship Id="rId22" Type="http://schemas.openxmlformats.org/officeDocument/2006/relationships/slide" Target="slide12.xml"/><Relationship Id="rId27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CA8DE-7A7B-4830-A864-503D5BA0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1102AD-FAC5-4089-AEBE-CB60253AE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1A07A5-CDFA-4401-8A50-437968A9A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AA200-65D0-4DA9-AC64-05E6DAC21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E07284-A389-4FBA-948B-9FD8BBA04A7C}"/>
              </a:ext>
            </a:extLst>
          </p:cNvPr>
          <p:cNvSpPr/>
          <p:nvPr/>
        </p:nvSpPr>
        <p:spPr>
          <a:xfrm>
            <a:off x="345989" y="1536174"/>
            <a:ext cx="93911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Nefelibata Brush" panose="00000500000000000000" pitchFamily="50" charset="-52"/>
              </a:rPr>
              <a:t>Что делать, если во время движения по тротуару около домов, вы услышали наверху шум падающих сосулек или скатывающегося снега?</a:t>
            </a:r>
          </a:p>
        </p:txBody>
      </p:sp>
      <p:sp>
        <p:nvSpPr>
          <p:cNvPr id="5" name="Управляющая кнопка: &quot;В начало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F14912E-CCEA-470F-AC20-F5984F6427E3}"/>
              </a:ext>
            </a:extLst>
          </p:cNvPr>
          <p:cNvSpPr/>
          <p:nvPr/>
        </p:nvSpPr>
        <p:spPr>
          <a:xfrm>
            <a:off x="213757" y="598791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5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0A3C3-88D9-44F1-9BB9-9B180F548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C0EE45C-8272-4010-9517-9C3CDA90796A}"/>
              </a:ext>
            </a:extLst>
          </p:cNvPr>
          <p:cNvSpPr/>
          <p:nvPr/>
        </p:nvSpPr>
        <p:spPr>
          <a:xfrm>
            <a:off x="273133" y="5985164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B325B5-057F-4779-A48D-58A0E9E5827E}"/>
              </a:ext>
            </a:extLst>
          </p:cNvPr>
          <p:cNvSpPr/>
          <p:nvPr/>
        </p:nvSpPr>
        <p:spPr>
          <a:xfrm>
            <a:off x="2033338" y="1589855"/>
            <a:ext cx="6665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AF143C"/>
                </a:solidFill>
                <a:latin typeface="Nefelibata Brush" panose="00000500000000000000" pitchFamily="50" charset="-52"/>
              </a:rPr>
              <a:t>На каком расстоянии от зажженных пиротехнических изделий запрещено находиться?</a:t>
            </a:r>
          </a:p>
        </p:txBody>
      </p:sp>
    </p:spTree>
    <p:extLst>
      <p:ext uri="{BB962C8B-B14F-4D97-AF65-F5344CB8AC3E}">
        <p14:creationId xmlns:p14="http://schemas.microsoft.com/office/powerpoint/2010/main" val="372454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F6C0A-4053-4B70-98C9-2B4DF4926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81CEC1-886D-40BA-BD9F-7AC0C7FC628F}"/>
              </a:ext>
            </a:extLst>
          </p:cNvPr>
          <p:cNvSpPr/>
          <p:nvPr/>
        </p:nvSpPr>
        <p:spPr>
          <a:xfrm>
            <a:off x="285008" y="5949537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08B842-5AEE-41D4-BB80-5C7C3733652E}"/>
              </a:ext>
            </a:extLst>
          </p:cNvPr>
          <p:cNvSpPr/>
          <p:nvPr/>
        </p:nvSpPr>
        <p:spPr>
          <a:xfrm>
            <a:off x="2081462" y="622012"/>
            <a:ext cx="77122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Nefelibata Brush" panose="00000500000000000000" pitchFamily="50" charset="-52"/>
              </a:rPr>
              <a:t>Попав случайно на тонкий лед, как следует отходить назад?</a:t>
            </a:r>
          </a:p>
        </p:txBody>
      </p:sp>
    </p:spTree>
    <p:extLst>
      <p:ext uri="{BB962C8B-B14F-4D97-AF65-F5344CB8AC3E}">
        <p14:creationId xmlns:p14="http://schemas.microsoft.com/office/powerpoint/2010/main" val="73286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FB222-6DC0-4D0F-B906-6AC8E8EB0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291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8E613F-FEAC-4898-904B-05370D4587F5}"/>
              </a:ext>
            </a:extLst>
          </p:cNvPr>
          <p:cNvSpPr/>
          <p:nvPr/>
        </p:nvSpPr>
        <p:spPr>
          <a:xfrm>
            <a:off x="320634" y="594953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BE7AB4-00C3-4A76-8DE6-9F2F05AD2A4B}"/>
              </a:ext>
            </a:extLst>
          </p:cNvPr>
          <p:cNvSpPr/>
          <p:nvPr/>
        </p:nvSpPr>
        <p:spPr>
          <a:xfrm>
            <a:off x="4090737" y="1459230"/>
            <a:ext cx="748364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rgbClr val="005939"/>
                </a:solidFill>
                <a:latin typeface="Nefelibata Brush" panose="00000500000000000000" pitchFamily="50" charset="-52"/>
              </a:rPr>
              <a:t>Какая температура воды должна быть в ванне при оказании первой помощи человеку при обморожении и переохлаждении?</a:t>
            </a:r>
          </a:p>
        </p:txBody>
      </p:sp>
    </p:spTree>
    <p:extLst>
      <p:ext uri="{BB962C8B-B14F-4D97-AF65-F5344CB8AC3E}">
        <p14:creationId xmlns:p14="http://schemas.microsoft.com/office/powerpoint/2010/main" val="41824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4200B-4934-46B7-B653-1EB56B17E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D0E493-62E0-40B4-B472-B218C88478FC}"/>
              </a:ext>
            </a:extLst>
          </p:cNvPr>
          <p:cNvSpPr/>
          <p:nvPr/>
        </p:nvSpPr>
        <p:spPr>
          <a:xfrm>
            <a:off x="237507" y="5985164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AA4947-5701-4C25-95AF-B6195E7C0C41}"/>
              </a:ext>
            </a:extLst>
          </p:cNvPr>
          <p:cNvSpPr/>
          <p:nvPr/>
        </p:nvSpPr>
        <p:spPr>
          <a:xfrm>
            <a:off x="1455821" y="789892"/>
            <a:ext cx="9516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dirty="0">
                <a:solidFill>
                  <a:schemeClr val="bg1"/>
                </a:solidFill>
                <a:latin typeface="Nefelibata Brush" panose="00000500000000000000" pitchFamily="50" charset="-52"/>
              </a:rPr>
              <a:t>Можно ли растирать </a:t>
            </a:r>
          </a:p>
          <a:p>
            <a:pPr algn="r"/>
            <a:r>
              <a:rPr lang="ru-RU" sz="6000" dirty="0">
                <a:solidFill>
                  <a:schemeClr val="bg1"/>
                </a:solidFill>
                <a:latin typeface="Nefelibata Brush" panose="00000500000000000000" pitchFamily="50" charset="-52"/>
              </a:rPr>
              <a:t>лицо снегом при </a:t>
            </a:r>
          </a:p>
          <a:p>
            <a:pPr algn="r"/>
            <a:r>
              <a:rPr lang="ru-RU" sz="6000" dirty="0">
                <a:solidFill>
                  <a:schemeClr val="bg1"/>
                </a:solidFill>
                <a:latin typeface="Nefelibata Brush" panose="00000500000000000000" pitchFamily="50" charset="-52"/>
              </a:rPr>
              <a:t>обморожении?</a:t>
            </a:r>
          </a:p>
        </p:txBody>
      </p:sp>
    </p:spTree>
    <p:extLst>
      <p:ext uri="{BB962C8B-B14F-4D97-AF65-F5344CB8AC3E}">
        <p14:creationId xmlns:p14="http://schemas.microsoft.com/office/powerpoint/2010/main" val="68847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7C7E5-B0ED-4B48-895D-4DD38E61E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3BE500B-CACE-4107-BE48-5EEC6B53344E}"/>
              </a:ext>
            </a:extLst>
          </p:cNvPr>
          <p:cNvSpPr/>
          <p:nvPr/>
        </p:nvSpPr>
        <p:spPr>
          <a:xfrm>
            <a:off x="249383" y="5985164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C11638-5637-4D8A-96D6-5DC761003044}"/>
              </a:ext>
            </a:extLst>
          </p:cNvPr>
          <p:cNvSpPr/>
          <p:nvPr/>
        </p:nvSpPr>
        <p:spPr>
          <a:xfrm>
            <a:off x="2538664" y="1305341"/>
            <a:ext cx="7579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Nefelibata Brush" panose="00000500000000000000" pitchFamily="50" charset="-52"/>
              </a:rPr>
              <a:t>Лед какого цвета и толщины является безопасным?</a:t>
            </a:r>
          </a:p>
        </p:txBody>
      </p:sp>
    </p:spTree>
    <p:extLst>
      <p:ext uri="{BB962C8B-B14F-4D97-AF65-F5344CB8AC3E}">
        <p14:creationId xmlns:p14="http://schemas.microsoft.com/office/powerpoint/2010/main" val="35036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7C54F-F0E5-45C2-A8AE-78D479BF3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1D64AA1-3661-4B86-BEEA-A6C2D5EED2EB}"/>
              </a:ext>
            </a:extLst>
          </p:cNvPr>
          <p:cNvSpPr/>
          <p:nvPr/>
        </p:nvSpPr>
        <p:spPr>
          <a:xfrm>
            <a:off x="249382" y="5985163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8BE0C5-777A-4A46-B421-0073DB67AAD7}"/>
              </a:ext>
            </a:extLst>
          </p:cNvPr>
          <p:cNvSpPr/>
          <p:nvPr/>
        </p:nvSpPr>
        <p:spPr>
          <a:xfrm>
            <a:off x="3255180" y="2883539"/>
            <a:ext cx="5985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Nefelibata Brush" panose="00000500000000000000" pitchFamily="50" charset="-52"/>
              </a:rPr>
              <a:t>Что делать, если подозреваете, что кто-то вас преследует?</a:t>
            </a:r>
          </a:p>
        </p:txBody>
      </p:sp>
    </p:spTree>
    <p:extLst>
      <p:ext uri="{BB962C8B-B14F-4D97-AF65-F5344CB8AC3E}">
        <p14:creationId xmlns:p14="http://schemas.microsoft.com/office/powerpoint/2010/main" val="50369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D7475-6541-44F1-944C-45ED65F34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991EBB-40A1-42D7-9FE3-F24F95011DF4}"/>
              </a:ext>
            </a:extLst>
          </p:cNvPr>
          <p:cNvSpPr/>
          <p:nvPr/>
        </p:nvSpPr>
        <p:spPr>
          <a:xfrm>
            <a:off x="3912973" y="159916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442200"/>
                </a:solidFill>
                <a:latin typeface="Nefelibata Brush" panose="00000500000000000000" pitchFamily="50" charset="-52"/>
              </a:rPr>
              <a:t>Можно ли пить горячие напитки непосредственно перед выходом на улицу?</a:t>
            </a:r>
          </a:p>
        </p:txBody>
      </p:sp>
      <p:sp>
        <p:nvSpPr>
          <p:cNvPr id="5" name="Управляющая кнопка: &quot;В начало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DFE3115-D7FB-42B7-B576-83312F3517C9}"/>
              </a:ext>
            </a:extLst>
          </p:cNvPr>
          <p:cNvSpPr/>
          <p:nvPr/>
        </p:nvSpPr>
        <p:spPr>
          <a:xfrm>
            <a:off x="213757" y="598791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8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E19A5-E7B8-4291-BFDF-54D27D274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1218929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217B0-6FF7-4D2C-A444-54EE6A0BC7F8}"/>
              </a:ext>
            </a:extLst>
          </p:cNvPr>
          <p:cNvSpPr/>
          <p:nvPr/>
        </p:nvSpPr>
        <p:spPr>
          <a:xfrm>
            <a:off x="280082" y="504665"/>
            <a:ext cx="8270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Nefelibata Brush" panose="00000500000000000000" pitchFamily="50" charset="-52"/>
              </a:rPr>
              <a:t>Теплая, плотная, </a:t>
            </a:r>
          </a:p>
          <a:p>
            <a:r>
              <a:rPr lang="ru-RU" sz="4800" dirty="0">
                <a:solidFill>
                  <a:schemeClr val="bg1"/>
                </a:solidFill>
                <a:latin typeface="Nefelibata Brush" panose="00000500000000000000" pitchFamily="50" charset="-52"/>
              </a:rPr>
              <a:t>С пушистыми ушками. </a:t>
            </a:r>
          </a:p>
          <a:p>
            <a:r>
              <a:rPr lang="ru-RU" sz="4800" dirty="0">
                <a:solidFill>
                  <a:schemeClr val="bg1"/>
                </a:solidFill>
                <a:latin typeface="Nefelibata Brush" panose="00000500000000000000" pitchFamily="50" charset="-52"/>
              </a:rPr>
              <a:t>В погоду холодную </a:t>
            </a:r>
          </a:p>
          <a:p>
            <a:r>
              <a:rPr lang="ru-RU" sz="4800" dirty="0">
                <a:solidFill>
                  <a:schemeClr val="bg1"/>
                </a:solidFill>
                <a:latin typeface="Nefelibata Brush" panose="00000500000000000000" pitchFamily="50" charset="-52"/>
              </a:rPr>
              <a:t>Тепло, как с подушкою.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E2B1B8-4C09-4234-8D11-27B655056827}"/>
              </a:ext>
            </a:extLst>
          </p:cNvPr>
          <p:cNvSpPr/>
          <p:nvPr/>
        </p:nvSpPr>
        <p:spPr>
          <a:xfrm>
            <a:off x="1251482" y="5845046"/>
            <a:ext cx="5298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Nefelibata Brush" panose="00000500000000000000" pitchFamily="50" charset="-52"/>
              </a:rPr>
              <a:t>Отгадайте загадку!</a:t>
            </a:r>
          </a:p>
        </p:txBody>
      </p:sp>
      <p:sp>
        <p:nvSpPr>
          <p:cNvPr id="6" name="Управляющая кнопка: &quot;В начало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9BA5E93-B1DA-4706-9976-AD81A29651D1}"/>
              </a:ext>
            </a:extLst>
          </p:cNvPr>
          <p:cNvSpPr/>
          <p:nvPr/>
        </p:nvSpPr>
        <p:spPr>
          <a:xfrm>
            <a:off x="213757" y="598791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2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EE750-38CB-40A8-9EDD-1DDC574A1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E1AEB0-85F3-409C-8AE3-28F623E76643}"/>
              </a:ext>
            </a:extLst>
          </p:cNvPr>
          <p:cNvSpPr/>
          <p:nvPr/>
        </p:nvSpPr>
        <p:spPr>
          <a:xfrm>
            <a:off x="273133" y="5985163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23C9E3-6FCB-4008-B6B1-4F3136AB3521}"/>
              </a:ext>
            </a:extLst>
          </p:cNvPr>
          <p:cNvSpPr/>
          <p:nvPr/>
        </p:nvSpPr>
        <p:spPr>
          <a:xfrm rot="578606">
            <a:off x="1181338" y="2274838"/>
            <a:ext cx="9037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Nefelibata Brush" panose="00000500000000000000" pitchFamily="50" charset="-52"/>
              </a:rPr>
              <a:t>Что делать если вы попали в толпу?</a:t>
            </a:r>
          </a:p>
        </p:txBody>
      </p:sp>
    </p:spTree>
    <p:extLst>
      <p:ext uri="{BB962C8B-B14F-4D97-AF65-F5344CB8AC3E}">
        <p14:creationId xmlns:p14="http://schemas.microsoft.com/office/powerpoint/2010/main" val="167868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EDB20-7DBB-40E5-BE5E-9AED0A3A6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C79FF-D5CD-4497-BD44-5D5437DF5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8091F6-5DDA-4FE0-804B-8BFB2DF73043}"/>
              </a:ext>
            </a:extLst>
          </p:cNvPr>
          <p:cNvSpPr/>
          <p:nvPr/>
        </p:nvSpPr>
        <p:spPr>
          <a:xfrm>
            <a:off x="467812" y="674128"/>
            <a:ext cx="949173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7200" dirty="0">
                <a:solidFill>
                  <a:schemeClr val="bg1"/>
                </a:solidFill>
                <a:latin typeface="Nefelibata Brush" panose="00000500000000000000" pitchFamily="50" charset="-52"/>
              </a:rPr>
              <a:t>	Что делать в случае 		отказа</a:t>
            </a:r>
          </a:p>
          <a:p>
            <a:pPr>
              <a:lnSpc>
                <a:spcPct val="150000"/>
              </a:lnSpc>
            </a:pPr>
            <a:r>
              <a:rPr lang="ru-RU" sz="7200" dirty="0">
                <a:solidFill>
                  <a:schemeClr val="bg1"/>
                </a:solidFill>
                <a:latin typeface="Nefelibata Brush" panose="00000500000000000000" pitchFamily="50" charset="-52"/>
              </a:rPr>
              <a:t>пиротехники?</a:t>
            </a:r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5C2F4F8-28CE-4D50-95AA-DB1028C74FD9}"/>
              </a:ext>
            </a:extLst>
          </p:cNvPr>
          <p:cNvSpPr/>
          <p:nvPr/>
        </p:nvSpPr>
        <p:spPr>
          <a:xfrm>
            <a:off x="213757" y="598791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6DF73-DD3D-4583-AEE7-74E0CB27B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BA6ECE5-08F7-47C8-9ED9-BDB3DC352A2B}"/>
              </a:ext>
            </a:extLst>
          </p:cNvPr>
          <p:cNvSpPr/>
          <p:nvPr/>
        </p:nvSpPr>
        <p:spPr>
          <a:xfrm>
            <a:off x="308759" y="5961413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8FF515-7C20-4EAB-A44A-970498098033}"/>
              </a:ext>
            </a:extLst>
          </p:cNvPr>
          <p:cNvSpPr/>
          <p:nvPr/>
        </p:nvSpPr>
        <p:spPr>
          <a:xfrm>
            <a:off x="1528012" y="1859339"/>
            <a:ext cx="69301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Nefelibata Brush" panose="00000500000000000000" pitchFamily="50" charset="-52"/>
              </a:rPr>
              <a:t>Что делать, если вы провалились под лёд?</a:t>
            </a:r>
          </a:p>
        </p:txBody>
      </p:sp>
    </p:spTree>
    <p:extLst>
      <p:ext uri="{BB962C8B-B14F-4D97-AF65-F5344CB8AC3E}">
        <p14:creationId xmlns:p14="http://schemas.microsoft.com/office/powerpoint/2010/main" val="117370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E9A61E-10B9-4BC9-A7A0-6BFC92EF2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48DAB1-08C9-40E8-9A27-972DC26270D3}"/>
              </a:ext>
            </a:extLst>
          </p:cNvPr>
          <p:cNvSpPr/>
          <p:nvPr/>
        </p:nvSpPr>
        <p:spPr>
          <a:xfrm>
            <a:off x="296883" y="597328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E6D456-70DA-4704-A125-A9AC0A67861F}"/>
              </a:ext>
            </a:extLst>
          </p:cNvPr>
          <p:cNvSpPr/>
          <p:nvPr/>
        </p:nvSpPr>
        <p:spPr>
          <a:xfrm>
            <a:off x="695800" y="1859339"/>
            <a:ext cx="7122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05939"/>
                </a:solidFill>
                <a:latin typeface="Nefelibata Brush" panose="00000500000000000000" pitchFamily="50" charset="-52"/>
              </a:rPr>
              <a:t>Что делать, если провалился под лёд ваш товарищ?</a:t>
            </a:r>
          </a:p>
        </p:txBody>
      </p:sp>
    </p:spTree>
    <p:extLst>
      <p:ext uri="{BB962C8B-B14F-4D97-AF65-F5344CB8AC3E}">
        <p14:creationId xmlns:p14="http://schemas.microsoft.com/office/powerpoint/2010/main" val="35578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DFE25-6A3F-4960-8CD3-B1B072E4A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B94B59B-EA4F-4A2F-81A7-1BFF648D8E2B}"/>
              </a:ext>
            </a:extLst>
          </p:cNvPr>
          <p:cNvSpPr/>
          <p:nvPr/>
        </p:nvSpPr>
        <p:spPr>
          <a:xfrm>
            <a:off x="261258" y="5961413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0BD9B7-63DE-4861-ABA8-867DAC0BCBB7}"/>
              </a:ext>
            </a:extLst>
          </p:cNvPr>
          <p:cNvSpPr/>
          <p:nvPr/>
        </p:nvSpPr>
        <p:spPr>
          <a:xfrm>
            <a:off x="1179407" y="392032"/>
            <a:ext cx="75795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	</a:t>
            </a:r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При обморожении можно:</a:t>
            </a:r>
          </a:p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1. растирать обмороженные участки тела снегом</a:t>
            </a:r>
          </a:p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2. помещать обмороженные конечности сразу в тёплую воду или обкладывать тёплыми грелками</a:t>
            </a:r>
          </a:p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3. смазывать кожу маслами</a:t>
            </a:r>
          </a:p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4. все из перечисленного</a:t>
            </a:r>
          </a:p>
          <a:p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5. ничего из перечисленного</a:t>
            </a:r>
          </a:p>
        </p:txBody>
      </p:sp>
    </p:spTree>
    <p:extLst>
      <p:ext uri="{BB962C8B-B14F-4D97-AF65-F5344CB8AC3E}">
        <p14:creationId xmlns:p14="http://schemas.microsoft.com/office/powerpoint/2010/main" val="42894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7863B8-EB81-4C79-8994-10D45244D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id="{C258EDB4-02DA-44A0-ACC0-44D37EBDC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  <a:extLst>
              <a:ext uri="{FF2B5EF4-FFF2-40B4-BE49-F238E27FC236}">
                <a16:creationId xmlns:a16="http://schemas.microsoft.com/office/drawing/2014/main" id="{CE08C7AA-E905-4140-BD73-455C4C05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30" y="965535"/>
            <a:ext cx="2410934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>
            <a:hlinkClick r:id="rId7" action="ppaction://hlinksldjump"/>
            <a:extLst>
              <a:ext uri="{FF2B5EF4-FFF2-40B4-BE49-F238E27FC236}">
                <a16:creationId xmlns:a16="http://schemas.microsoft.com/office/drawing/2014/main" id="{C03B4932-3F09-4502-9FCB-A630AFC71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4" y="965535"/>
            <a:ext cx="2410935" cy="10814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Рисунок 8">
            <a:hlinkClick r:id="rId9" action="ppaction://hlinksldjump"/>
            <a:extLst>
              <a:ext uri="{FF2B5EF4-FFF2-40B4-BE49-F238E27FC236}">
                <a16:creationId xmlns:a16="http://schemas.microsoft.com/office/drawing/2014/main" id="{892972D4-D5AF-463C-B8E6-423982760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33" y="965535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Рисунок 10">
            <a:hlinkClick r:id="rId11" action="ppaction://hlinksldjump"/>
            <a:extLst>
              <a:ext uri="{FF2B5EF4-FFF2-40B4-BE49-F238E27FC236}">
                <a16:creationId xmlns:a16="http://schemas.microsoft.com/office/drawing/2014/main" id="{4E24D1CA-F908-46CE-AEB2-9C9FEEDC65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8" y="965535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6" name="Рисунок 45">
            <a:hlinkClick r:id="rId13" action="ppaction://hlinksldjump"/>
            <a:extLst>
              <a:ext uri="{FF2B5EF4-FFF2-40B4-BE49-F238E27FC236}">
                <a16:creationId xmlns:a16="http://schemas.microsoft.com/office/drawing/2014/main" id="{F825116E-AFB2-44F9-813D-1618724FE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29" y="2044111"/>
            <a:ext cx="2410934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1" name="Рисунок 50">
            <a:hlinkClick r:id="rId14" action="ppaction://hlinksldjump"/>
            <a:extLst>
              <a:ext uri="{FF2B5EF4-FFF2-40B4-BE49-F238E27FC236}">
                <a16:creationId xmlns:a16="http://schemas.microsoft.com/office/drawing/2014/main" id="{6143449D-44C4-4E2B-A582-2531D2F82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3" y="2044111"/>
            <a:ext cx="2410935" cy="10814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2" name="Рисунок 51">
            <a:hlinkClick r:id="rId15" action="ppaction://hlinksldjump"/>
            <a:extLst>
              <a:ext uri="{FF2B5EF4-FFF2-40B4-BE49-F238E27FC236}">
                <a16:creationId xmlns:a16="http://schemas.microsoft.com/office/drawing/2014/main" id="{5F6CD235-C990-4AA2-AD1F-D7347AFFDC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32" y="2044111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3" name="Рисунок 52">
            <a:hlinkClick r:id="rId16" action="ppaction://hlinksldjump"/>
            <a:extLst>
              <a:ext uri="{FF2B5EF4-FFF2-40B4-BE49-F238E27FC236}">
                <a16:creationId xmlns:a16="http://schemas.microsoft.com/office/drawing/2014/main" id="{A5BA7504-1B00-4162-801C-137137C21F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7" y="2044111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4" name="Рисунок 53">
            <a:hlinkClick r:id="rId17" action="ppaction://hlinksldjump"/>
            <a:extLst>
              <a:ext uri="{FF2B5EF4-FFF2-40B4-BE49-F238E27FC236}">
                <a16:creationId xmlns:a16="http://schemas.microsoft.com/office/drawing/2014/main" id="{E86EB513-EE50-48B1-88F2-D0E32A241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28" y="3119841"/>
            <a:ext cx="2410934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5" name="Рисунок 54">
            <a:hlinkClick r:id="rId18" action="ppaction://hlinksldjump"/>
            <a:extLst>
              <a:ext uri="{FF2B5EF4-FFF2-40B4-BE49-F238E27FC236}">
                <a16:creationId xmlns:a16="http://schemas.microsoft.com/office/drawing/2014/main" id="{FE20C824-2F46-4477-B471-76C927CFE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2" y="3119841"/>
            <a:ext cx="2410935" cy="10814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6" name="Рисунок 55">
            <a:hlinkClick r:id="rId19" action="ppaction://hlinksldjump"/>
            <a:extLst>
              <a:ext uri="{FF2B5EF4-FFF2-40B4-BE49-F238E27FC236}">
                <a16:creationId xmlns:a16="http://schemas.microsoft.com/office/drawing/2014/main" id="{D7B43D86-4417-4B5E-ADAF-B32384A46B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31" y="3119841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7" name="Рисунок 56">
            <a:hlinkClick r:id="rId20" action="ppaction://hlinksldjump"/>
            <a:extLst>
              <a:ext uri="{FF2B5EF4-FFF2-40B4-BE49-F238E27FC236}">
                <a16:creationId xmlns:a16="http://schemas.microsoft.com/office/drawing/2014/main" id="{BB5A96ED-3B57-494A-924A-A98BADAAB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6" y="3119841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8" name="Рисунок 57">
            <a:hlinkClick r:id="rId21" action="ppaction://hlinksldjump"/>
            <a:extLst>
              <a:ext uri="{FF2B5EF4-FFF2-40B4-BE49-F238E27FC236}">
                <a16:creationId xmlns:a16="http://schemas.microsoft.com/office/drawing/2014/main" id="{A2F7878E-B489-45F9-B694-BB1294D43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26" y="4204109"/>
            <a:ext cx="2410934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9" name="Рисунок 58">
            <a:hlinkClick r:id="rId22" action="ppaction://hlinksldjump"/>
            <a:extLst>
              <a:ext uri="{FF2B5EF4-FFF2-40B4-BE49-F238E27FC236}">
                <a16:creationId xmlns:a16="http://schemas.microsoft.com/office/drawing/2014/main" id="{CBFE296E-896E-4287-9743-5A2B750E4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0" y="4204109"/>
            <a:ext cx="2410935" cy="10814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0" name="Рисунок 59">
            <a:hlinkClick r:id="rId23" action="ppaction://hlinksldjump"/>
            <a:extLst>
              <a:ext uri="{FF2B5EF4-FFF2-40B4-BE49-F238E27FC236}">
                <a16:creationId xmlns:a16="http://schemas.microsoft.com/office/drawing/2014/main" id="{023729B0-E982-4BC1-ACA8-210A7F542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29" y="4204109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1" name="Рисунок 60">
            <a:hlinkClick r:id="rId24" action="ppaction://hlinksldjump"/>
            <a:extLst>
              <a:ext uri="{FF2B5EF4-FFF2-40B4-BE49-F238E27FC236}">
                <a16:creationId xmlns:a16="http://schemas.microsoft.com/office/drawing/2014/main" id="{40815007-2223-4D5A-8C88-5EB6627B2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4" y="4204109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2" name="Рисунок 61">
            <a:hlinkClick r:id="rId25" action="ppaction://hlinksldjump"/>
            <a:extLst>
              <a:ext uri="{FF2B5EF4-FFF2-40B4-BE49-F238E27FC236}">
                <a16:creationId xmlns:a16="http://schemas.microsoft.com/office/drawing/2014/main" id="{F3CA4EA7-5231-4758-89AC-86717A97C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24" y="5281927"/>
            <a:ext cx="2410934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3" name="Рисунок 62">
            <a:hlinkClick r:id="rId26" action="ppaction://hlinksldjump"/>
            <a:extLst>
              <a:ext uri="{FF2B5EF4-FFF2-40B4-BE49-F238E27FC236}">
                <a16:creationId xmlns:a16="http://schemas.microsoft.com/office/drawing/2014/main" id="{FB978B08-EAB7-48C7-A99D-9B56281EB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58" y="5281927"/>
            <a:ext cx="2410935" cy="10814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4" name="Рисунок 63">
            <a:hlinkClick r:id="rId27" action="ppaction://hlinksldjump"/>
            <a:extLst>
              <a:ext uri="{FF2B5EF4-FFF2-40B4-BE49-F238E27FC236}">
                <a16:creationId xmlns:a16="http://schemas.microsoft.com/office/drawing/2014/main" id="{189F2292-80B7-4FD6-B9FD-4309FAA0CF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27" y="5281927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5" name="Рисунок 64">
            <a:hlinkClick r:id="rId28" action="ppaction://hlinksldjump"/>
            <a:extLst>
              <a:ext uri="{FF2B5EF4-FFF2-40B4-BE49-F238E27FC236}">
                <a16:creationId xmlns:a16="http://schemas.microsoft.com/office/drawing/2014/main" id="{FB7022B0-E23C-4B91-8F4E-E365634E5A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2" y="5281927"/>
            <a:ext cx="2410937" cy="1078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7EAB78-6775-490D-9C66-09ADCEDBFC44}"/>
              </a:ext>
            </a:extLst>
          </p:cNvPr>
          <p:cNvSpPr/>
          <p:nvPr/>
        </p:nvSpPr>
        <p:spPr>
          <a:xfrm>
            <a:off x="463139" y="952821"/>
            <a:ext cx="617510" cy="1083510"/>
          </a:xfrm>
          <a:prstGeom prst="rect">
            <a:avLst/>
          </a:prstGeom>
          <a:solidFill>
            <a:srgbClr val="78B2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Nefelibata Brush" panose="00000500000000000000" pitchFamily="50" charset="-52"/>
              </a:rPr>
              <a:t>1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0A95F41-EC76-4818-BBDF-E344C22E34EB}"/>
              </a:ext>
            </a:extLst>
          </p:cNvPr>
          <p:cNvSpPr/>
          <p:nvPr/>
        </p:nvSpPr>
        <p:spPr>
          <a:xfrm>
            <a:off x="463133" y="2044111"/>
            <a:ext cx="617510" cy="1083510"/>
          </a:xfrm>
          <a:prstGeom prst="rect">
            <a:avLst/>
          </a:prstGeom>
          <a:solidFill>
            <a:srgbClr val="78B2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Nefelibata Brush" panose="00000500000000000000" pitchFamily="50" charset="-52"/>
              </a:rPr>
              <a:t>2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2D7F5B7-7BCB-4FE2-8114-9143890AD96E}"/>
              </a:ext>
            </a:extLst>
          </p:cNvPr>
          <p:cNvSpPr/>
          <p:nvPr/>
        </p:nvSpPr>
        <p:spPr>
          <a:xfrm>
            <a:off x="463133" y="3114907"/>
            <a:ext cx="617510" cy="1083510"/>
          </a:xfrm>
          <a:prstGeom prst="rect">
            <a:avLst/>
          </a:prstGeom>
          <a:solidFill>
            <a:srgbClr val="78B2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Nefelibata Brush" panose="00000500000000000000" pitchFamily="50" charset="-52"/>
              </a:rPr>
              <a:t>3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283E159-3E09-4736-9097-ADC16F8E32F2}"/>
              </a:ext>
            </a:extLst>
          </p:cNvPr>
          <p:cNvSpPr/>
          <p:nvPr/>
        </p:nvSpPr>
        <p:spPr>
          <a:xfrm>
            <a:off x="463130" y="4201642"/>
            <a:ext cx="617510" cy="1083510"/>
          </a:xfrm>
          <a:prstGeom prst="rect">
            <a:avLst/>
          </a:prstGeom>
          <a:solidFill>
            <a:srgbClr val="78B2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Nefelibata Brush" panose="00000500000000000000" pitchFamily="50" charset="-52"/>
              </a:rPr>
              <a:t>4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D70550B-83A3-482A-A6B2-70BE11FCC2B1}"/>
              </a:ext>
            </a:extLst>
          </p:cNvPr>
          <p:cNvSpPr/>
          <p:nvPr/>
        </p:nvSpPr>
        <p:spPr>
          <a:xfrm>
            <a:off x="463130" y="5288377"/>
            <a:ext cx="617510" cy="1083510"/>
          </a:xfrm>
          <a:prstGeom prst="rect">
            <a:avLst/>
          </a:prstGeom>
          <a:solidFill>
            <a:srgbClr val="78B25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Nefelibata Brush" panose="00000500000000000000" pitchFamily="50" charset="-5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07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9F53B-18BD-41CD-AC80-B32C13C22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002" y="857"/>
            <a:ext cx="12192000" cy="6857143"/>
          </a:xfrm>
          <a:prstGeom prst="rect">
            <a:avLst/>
          </a:prstGeom>
        </p:spPr>
      </p:pic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33D9F5-7099-4F82-B854-AF5540CA4359}"/>
              </a:ext>
            </a:extLst>
          </p:cNvPr>
          <p:cNvSpPr/>
          <p:nvPr/>
        </p:nvSpPr>
        <p:spPr>
          <a:xfrm>
            <a:off x="213757" y="598791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364C4B-30C4-4E62-A874-6B2C740ADFA4}"/>
              </a:ext>
            </a:extLst>
          </p:cNvPr>
          <p:cNvSpPr/>
          <p:nvPr/>
        </p:nvSpPr>
        <p:spPr>
          <a:xfrm>
            <a:off x="1629061" y="674400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Nefelibata Brush" panose="00000500000000000000" pitchFamily="50" charset="-52"/>
                <a:ea typeface="Calibri" panose="020F0502020204030204" pitchFamily="34" charset="0"/>
                <a:cs typeface="MV Boli" panose="02000500030200090000" pitchFamily="2" charset="0"/>
              </a:rPr>
              <a:t>Какой лед находится около стока вод (с фабрик, заводов), вблизи камыша, под сугробами в местах, где бьют ключи, быстрое течение или там, где впадают в реку ручьи?</a:t>
            </a:r>
            <a:endParaRPr lang="ru-RU" sz="5400" dirty="0">
              <a:solidFill>
                <a:schemeClr val="bg1"/>
              </a:solidFill>
              <a:latin typeface="Nefelibata Brush" panose="00000500000000000000" pitchFamily="50" charset="-5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8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95C7D-3E1A-470A-98AB-3DCB17EFC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043F9C6-01FF-4FB8-89CD-5CD579D35942}"/>
              </a:ext>
            </a:extLst>
          </p:cNvPr>
          <p:cNvSpPr/>
          <p:nvPr/>
        </p:nvSpPr>
        <p:spPr>
          <a:xfrm>
            <a:off x="249382" y="597328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0BB7EE-D7B9-4E33-99AA-D9EF70D3E0EB}"/>
              </a:ext>
            </a:extLst>
          </p:cNvPr>
          <p:cNvSpPr/>
          <p:nvPr/>
        </p:nvSpPr>
        <p:spPr>
          <a:xfrm>
            <a:off x="9559636" y="403761"/>
            <a:ext cx="783772" cy="427512"/>
          </a:xfrm>
          <a:prstGeom prst="rect">
            <a:avLst/>
          </a:prstGeom>
          <a:solidFill>
            <a:srgbClr val="C8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BCE48D-94C9-4CAC-AA05-9B8E4C308EB8}"/>
              </a:ext>
            </a:extLst>
          </p:cNvPr>
          <p:cNvSpPr/>
          <p:nvPr/>
        </p:nvSpPr>
        <p:spPr>
          <a:xfrm>
            <a:off x="4761362" y="181528"/>
            <a:ext cx="64766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Какой вариант ответа является лишним по правилам безопасного поведения?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1. валяться и играть в сугробах, которые находятся под окнами домов или около подъезда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2. прыгать в сугроб с высоты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3. брать в рот снег, ледяные корочки и сосульки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4. ходить на каток с родителями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5. строить глубокие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снежные туннели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Nefelibata Brush" panose="00000500000000000000" pitchFamily="50" charset="-52"/>
              </a:rPr>
              <a:t>6. кидаться снежками в лицо</a:t>
            </a:r>
          </a:p>
        </p:txBody>
      </p:sp>
    </p:spTree>
    <p:extLst>
      <p:ext uri="{BB962C8B-B14F-4D97-AF65-F5344CB8AC3E}">
        <p14:creationId xmlns:p14="http://schemas.microsoft.com/office/powerpoint/2010/main" val="218479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337302-54D1-40C1-82E4-A54792BC7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A5C76DB-CD02-4553-9C8F-E5FE79A57B01}"/>
              </a:ext>
            </a:extLst>
          </p:cNvPr>
          <p:cNvSpPr/>
          <p:nvPr/>
        </p:nvSpPr>
        <p:spPr>
          <a:xfrm>
            <a:off x="273133" y="597328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C4FF76-561C-44C1-8C6A-5580774A41D4}"/>
              </a:ext>
            </a:extLst>
          </p:cNvPr>
          <p:cNvSpPr/>
          <p:nvPr/>
        </p:nvSpPr>
        <p:spPr>
          <a:xfrm>
            <a:off x="1401288" y="465796"/>
            <a:ext cx="10208821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Вставьте пропущенные слова: "Будьте осторожны при подвижных играх во дворе, особенно при катании с ____ и на ____    					дорожках, при падении 					старайтесь 							сгруппироваться и 					упасть _____."</a:t>
            </a:r>
            <a:endParaRPr lang="ru-RU" sz="3200" dirty="0">
              <a:solidFill>
                <a:schemeClr val="bg1"/>
              </a:solidFill>
              <a:latin typeface="Nefelibata Brush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D82AB-2C6E-49B4-9594-07018B5A3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61E785-923B-4E6E-9E31-A60BF1CE45EB}"/>
              </a:ext>
            </a:extLst>
          </p:cNvPr>
          <p:cNvSpPr/>
          <p:nvPr/>
        </p:nvSpPr>
        <p:spPr>
          <a:xfrm>
            <a:off x="237507" y="6008914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83A8C-AD22-4FC2-ACA6-73EC8AF78EC4}"/>
              </a:ext>
            </a:extLst>
          </p:cNvPr>
          <p:cNvSpPr/>
          <p:nvPr/>
        </p:nvSpPr>
        <p:spPr>
          <a:xfrm>
            <a:off x="4306786" y="69129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Вставьте пропущенные слова: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Nefelibata Brush" panose="00000500000000000000" pitchFamily="50" charset="-52"/>
              </a:rPr>
              <a:t>«Переходите дорогу только по пешеходным переходам, обозначенным соответствующими _____ _____и _____ _____; при наличии светофора следует начать переход только после того, как загорится сигнал ____ света»</a:t>
            </a:r>
          </a:p>
        </p:txBody>
      </p:sp>
    </p:spTree>
    <p:extLst>
      <p:ext uri="{BB962C8B-B14F-4D97-AF65-F5344CB8AC3E}">
        <p14:creationId xmlns:p14="http://schemas.microsoft.com/office/powerpoint/2010/main" val="39427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1ABD07-356E-4867-8CAC-0A9EC09FC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391BF4-6F00-4795-A1F3-5F952101BCF9}"/>
              </a:ext>
            </a:extLst>
          </p:cNvPr>
          <p:cNvSpPr/>
          <p:nvPr/>
        </p:nvSpPr>
        <p:spPr>
          <a:xfrm>
            <a:off x="296884" y="5961412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4A0D45-EB39-43A8-ADC0-442346B9098A}"/>
              </a:ext>
            </a:extLst>
          </p:cNvPr>
          <p:cNvSpPr/>
          <p:nvPr/>
        </p:nvSpPr>
        <p:spPr>
          <a:xfrm>
            <a:off x="3428010" y="853941"/>
            <a:ext cx="74854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В помещении не рекомендуется: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1. зажигать бенгальские огни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2. применять хлопушки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3. зажигать восковые свечи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4. все из вышеперечисленного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Nefelibata Brush" panose="00000500000000000000" pitchFamily="50" charset="-52"/>
              </a:rPr>
              <a:t>5. ничего из вышеперечисленного</a:t>
            </a:r>
          </a:p>
        </p:txBody>
      </p:sp>
    </p:spTree>
    <p:extLst>
      <p:ext uri="{BB962C8B-B14F-4D97-AF65-F5344CB8AC3E}">
        <p14:creationId xmlns:p14="http://schemas.microsoft.com/office/powerpoint/2010/main" val="9151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CA518-C73A-4032-B127-1E7CE7C5B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4" name="Управляющая кнопка: &quot;В начало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4045B3-7F70-4A7D-8D71-777AC63F195C}"/>
              </a:ext>
            </a:extLst>
          </p:cNvPr>
          <p:cNvSpPr/>
          <p:nvPr/>
        </p:nvSpPr>
        <p:spPr>
          <a:xfrm>
            <a:off x="249383" y="5997038"/>
            <a:ext cx="629392" cy="629392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B662F-AA2F-4D43-A4FF-7970E550D225}"/>
              </a:ext>
            </a:extLst>
          </p:cNvPr>
          <p:cNvSpPr/>
          <p:nvPr/>
        </p:nvSpPr>
        <p:spPr>
          <a:xfrm>
            <a:off x="3051959" y="1749930"/>
            <a:ext cx="8443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Nefelibata Brush" panose="00000500000000000000" pitchFamily="50" charset="-52"/>
              </a:rPr>
              <a:t>Перечислите 3 любых места, где запрещено устраивать салюты?</a:t>
            </a:r>
          </a:p>
        </p:txBody>
      </p:sp>
    </p:spTree>
    <p:extLst>
      <p:ext uri="{BB962C8B-B14F-4D97-AF65-F5344CB8AC3E}">
        <p14:creationId xmlns:p14="http://schemas.microsoft.com/office/powerpoint/2010/main" val="204882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425</Words>
  <Application>Microsoft Office PowerPoint</Application>
  <PresentationFormat>Широкоэкранный</PresentationFormat>
  <Paragraphs>51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Nefelibata Brush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Васильева</dc:creator>
  <cp:lastModifiedBy>Светлана Лисица</cp:lastModifiedBy>
  <cp:revision>26</cp:revision>
  <dcterms:created xsi:type="dcterms:W3CDTF">2020-12-03T04:37:14Z</dcterms:created>
  <dcterms:modified xsi:type="dcterms:W3CDTF">2020-12-16T01:32:16Z</dcterms:modified>
</cp:coreProperties>
</file>