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79" r:id="rId4"/>
    <p:sldId id="275" r:id="rId5"/>
    <p:sldId id="273" r:id="rId6"/>
    <p:sldId id="269" r:id="rId7"/>
    <p:sldId id="261" r:id="rId8"/>
    <p:sldId id="272" r:id="rId9"/>
    <p:sldId id="270" r:id="rId10"/>
    <p:sldId id="280" r:id="rId11"/>
    <p:sldId id="257" r:id="rId12"/>
    <p:sldId id="265" r:id="rId13"/>
    <p:sldId id="271" r:id="rId14"/>
    <p:sldId id="259" r:id="rId15"/>
    <p:sldId id="258" r:id="rId16"/>
    <p:sldId id="263" r:id="rId17"/>
    <p:sldId id="266" r:id="rId18"/>
    <p:sldId id="267" r:id="rId19"/>
    <p:sldId id="268" r:id="rId20"/>
    <p:sldId id="274" r:id="rId21"/>
    <p:sldId id="277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413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53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8518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40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7474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664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316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90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685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01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5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71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5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677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42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83168-13CE-41F6-9C0C-D34D0CDB1B34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004B179-20E0-47E5-A0AD-34D648CE5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52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5826719" cy="207835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Муниципальное бюджетное образовательное учреждение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«Средняя общеобразовательная школа № 31»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err="1" smtClean="0">
                <a:solidFill>
                  <a:schemeClr val="tx1"/>
                </a:solidFill>
              </a:rPr>
              <a:t>г.о</a:t>
            </a:r>
            <a:r>
              <a:rPr lang="ru-RU" sz="2400" b="1" dirty="0" smtClean="0">
                <a:solidFill>
                  <a:schemeClr val="tx1"/>
                </a:solidFill>
              </a:rPr>
              <a:t>. Мытищи Московская область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157192"/>
            <a:ext cx="5826719" cy="1096899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Разработал:</a:t>
            </a:r>
          </a:p>
          <a:p>
            <a:r>
              <a:rPr lang="ru-RU" dirty="0">
                <a:solidFill>
                  <a:srgbClr val="002060"/>
                </a:solidFill>
              </a:rPr>
              <a:t>Голубев Владлен Владимирович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Учитель ОБЖ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327218" y="2852936"/>
            <a:ext cx="5403513" cy="111787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2060"/>
                </a:solidFill>
              </a:rPr>
              <a:t>Методическая разработка внеурочного занятия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С Юными Инспекторами Движения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«Безопасная </a:t>
            </a:r>
            <a:r>
              <a:rPr lang="ru-RU" b="1" dirty="0">
                <a:solidFill>
                  <a:schemeClr val="tx1"/>
                </a:solidFill>
              </a:rPr>
              <a:t>дорога в школу и </a:t>
            </a:r>
            <a:r>
              <a:rPr lang="ru-RU" b="1" dirty="0" smtClean="0">
                <a:solidFill>
                  <a:schemeClr val="tx1"/>
                </a:solidFill>
              </a:rPr>
              <a:t>домой»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02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Физкультминутка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32856"/>
            <a:ext cx="2774330" cy="3467913"/>
          </a:xfrm>
        </p:spPr>
      </p:pic>
      <p:pic>
        <p:nvPicPr>
          <p:cNvPr id="12" name="058_Luis Fonsi feat. Daddy Yankee - Despaci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128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38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9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707904" y="2636912"/>
            <a:ext cx="864096" cy="72008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Наша школа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00808"/>
            <a:ext cx="5383264" cy="4093584"/>
          </a:xfrm>
        </p:spPr>
      </p:pic>
      <p:sp>
        <p:nvSpPr>
          <p:cNvPr id="5" name="Стрелка вниз 4"/>
          <p:cNvSpPr/>
          <p:nvPr/>
        </p:nvSpPr>
        <p:spPr>
          <a:xfrm rot="18406527">
            <a:off x="3088788" y="1902858"/>
            <a:ext cx="576064" cy="10801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29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5"/>
            <a:ext cx="694430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Выходя из школы заранее продумай свой маршрут домой!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561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Выход из школы на Молодёжный бульвар (пешеходная зона)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57" y="2160588"/>
            <a:ext cx="6048698" cy="3881437"/>
          </a:xfrm>
        </p:spPr>
      </p:pic>
    </p:spTree>
    <p:extLst>
      <p:ext uri="{BB962C8B-B14F-4D97-AF65-F5344CB8AC3E}">
        <p14:creationId xmlns:p14="http://schemas.microsoft.com/office/powerpoint/2010/main" val="2478274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720276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Примерный маршрут движения через дорогу (улица Юбилейная)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15" y="2160588"/>
            <a:ext cx="4983182" cy="3881437"/>
          </a:xfrm>
        </p:spPr>
      </p:pic>
    </p:spTree>
    <p:extLst>
      <p:ext uri="{BB962C8B-B14F-4D97-AF65-F5344CB8AC3E}">
        <p14:creationId xmlns:p14="http://schemas.microsoft.com/office/powerpoint/2010/main" val="5112502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41878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Нерегулируемый пешеходный переход через улицу Юбилейную!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882116" cy="384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657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626697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Основы безопасного движения на улице!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30400"/>
            <a:ext cx="6696744" cy="706512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 smtClean="0"/>
              <a:t>Двигаться в школу и обратно нужно только по улицам где много людей: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6145684" cy="346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864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397840" cy="33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5266928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Основы безопасного движения на улице!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97152"/>
            <a:ext cx="8363272" cy="1329011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7600" b="1" dirty="0"/>
              <a:t>Нельзя вступать в диалоги с посторонними людьми, садиться с ними в транспорт, невзирая на убеждения в том, что это просьба мамы или папы</a:t>
            </a:r>
            <a:r>
              <a:rPr lang="ru-RU" sz="7600" b="1" dirty="0" smtClean="0"/>
              <a:t>.</a:t>
            </a:r>
            <a:r>
              <a:rPr lang="ru-RU" sz="7600" b="1" dirty="0"/>
              <a:t> </a:t>
            </a:r>
            <a:r>
              <a:rPr lang="ru-RU" sz="7600" b="1" dirty="0" smtClean="0"/>
              <a:t>Запомни «Опасный человек» необязательно большой и свирепый - серьезную </a:t>
            </a:r>
            <a:r>
              <a:rPr lang="ru-RU" sz="7600" b="1" dirty="0"/>
              <a:t>опасность может представлять и милый старичок в очках, и солидная тетенька, и даже девочка-подросток</a:t>
            </a:r>
            <a:r>
              <a:rPr lang="ru-RU" sz="7600" b="1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333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Основы безопасного движения на улице!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517232"/>
            <a:ext cx="8229600" cy="96470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600" b="1" dirty="0"/>
              <a:t>Ни в коем случае нельзя выбегать на дорогу, даже если там нет транспорта</a:t>
            </a:r>
            <a:r>
              <a:rPr lang="ru-RU" sz="2600" b="1" dirty="0" smtClean="0"/>
              <a:t>.</a:t>
            </a:r>
          </a:p>
          <a:p>
            <a:pPr marL="0" indent="0" algn="just">
              <a:buNone/>
            </a:pP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/>
              <a:t/>
            </a:r>
            <a:br>
              <a:rPr lang="ru-RU" sz="2600" b="1" dirty="0" smtClean="0"/>
            </a:br>
            <a:endParaRPr lang="ru-RU" sz="26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51376"/>
            <a:ext cx="5040560" cy="299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621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Основы безопасного движения на улице!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53456"/>
            <a:ext cx="6347714" cy="692346"/>
          </a:xfrm>
        </p:spPr>
        <p:txBody>
          <a:bodyPr/>
          <a:lstStyle/>
          <a:p>
            <a:r>
              <a:rPr lang="ru-RU" dirty="0" smtClean="0"/>
              <a:t>В темное время суток обязательно использование </a:t>
            </a:r>
            <a:r>
              <a:rPr lang="ru-RU" b="1" dirty="0" smtClean="0">
                <a:solidFill>
                  <a:srgbClr val="FF0000"/>
                </a:solidFill>
              </a:rPr>
              <a:t>светоотражающих элементов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92896"/>
            <a:ext cx="4955455" cy="387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00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620688"/>
            <a:ext cx="6347714" cy="54206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Цель занятия: </a:t>
            </a:r>
          </a:p>
          <a:p>
            <a:pPr marL="0" indent="0" algn="just">
              <a:buNone/>
            </a:pPr>
            <a:r>
              <a:rPr lang="ru-RU" dirty="0" smtClean="0"/>
              <a:t>Формировать </a:t>
            </a:r>
            <a:r>
              <a:rPr lang="ru-RU" dirty="0"/>
              <a:t>умение использовать правила дорожного движения с целью </a:t>
            </a:r>
            <a:r>
              <a:rPr lang="ru-RU" dirty="0" smtClean="0"/>
              <a:t>профилактики </a:t>
            </a:r>
            <a:r>
              <a:rPr lang="ru-RU" dirty="0"/>
              <a:t>детского дорожно-транспортного травматизма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/>
              <a:t>Задачи обучающие:</a:t>
            </a:r>
          </a:p>
          <a:p>
            <a:pPr algn="just"/>
            <a:r>
              <a:rPr lang="ru-RU" dirty="0" smtClean="0"/>
              <a:t>Углубить </a:t>
            </a:r>
            <a:r>
              <a:rPr lang="ru-RU" dirty="0"/>
              <a:t>знания </a:t>
            </a:r>
            <a:r>
              <a:rPr lang="ru-RU" dirty="0" smtClean="0"/>
              <a:t>об основах безопасности на улице</a:t>
            </a:r>
            <a:endParaRPr lang="ru-RU" dirty="0"/>
          </a:p>
          <a:p>
            <a:pPr algn="just"/>
            <a:r>
              <a:rPr lang="ru-RU" dirty="0" smtClean="0"/>
              <a:t>Развить </a:t>
            </a:r>
            <a:r>
              <a:rPr lang="ru-RU" dirty="0"/>
              <a:t>умения эффективного пользования правилами дорожного движения</a:t>
            </a:r>
          </a:p>
          <a:p>
            <a:pPr algn="just"/>
            <a:r>
              <a:rPr lang="ru-RU" dirty="0" smtClean="0"/>
              <a:t>Научить </a:t>
            </a:r>
            <a:r>
              <a:rPr lang="ru-RU" dirty="0"/>
              <a:t>практическим навыкам безопасного поведения на дороге</a:t>
            </a:r>
          </a:p>
          <a:p>
            <a:pPr marL="0" indent="0">
              <a:buNone/>
            </a:pPr>
            <a:r>
              <a:rPr lang="ru-RU" b="1" dirty="0"/>
              <a:t>Задачи развивающие:</a:t>
            </a:r>
          </a:p>
          <a:p>
            <a:r>
              <a:rPr lang="ru-RU" dirty="0" smtClean="0"/>
              <a:t>Развитие </a:t>
            </a:r>
            <a:r>
              <a:rPr lang="ru-RU" dirty="0"/>
              <a:t>эффективной познавательной деятельности ученика, плодотворного общения педагога и школьника, самих учащихся на учебном занятии.</a:t>
            </a:r>
          </a:p>
          <a:p>
            <a:r>
              <a:rPr lang="ru-RU" dirty="0" smtClean="0"/>
              <a:t>Раскрытие </a:t>
            </a:r>
            <a:r>
              <a:rPr lang="ru-RU" dirty="0"/>
              <a:t>и развитие своих способностей через погружение в самостоятельную учебно-познавательную деятельность.</a:t>
            </a:r>
          </a:p>
          <a:p>
            <a:r>
              <a:rPr lang="ru-RU" dirty="0" smtClean="0"/>
              <a:t>Формирование </a:t>
            </a:r>
            <a:r>
              <a:rPr lang="ru-RU" dirty="0"/>
              <a:t>у обучающихся сознательного и ответственного отношения к вопросам личной безопасности и безопасности окружающих участников дорожного движения.</a:t>
            </a:r>
          </a:p>
          <a:p>
            <a:pPr marL="0" indent="0">
              <a:buNone/>
            </a:pPr>
            <a:r>
              <a:rPr lang="ru-RU" b="1" dirty="0"/>
              <a:t>Задачи воспитательные:</a:t>
            </a:r>
          </a:p>
          <a:p>
            <a:r>
              <a:rPr lang="ru-RU" dirty="0"/>
              <a:t>Воспитание чувства коллективизма, сотрудничества, ответственности каждого перед своими партнерами, внутренней культуры личности.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214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Запомни!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7130753" cy="1556442"/>
          </a:xfrm>
        </p:spPr>
        <p:txBody>
          <a:bodyPr/>
          <a:lstStyle/>
          <a:p>
            <a:pPr algn="just"/>
            <a:r>
              <a:rPr lang="ru-RU" b="1" dirty="0"/>
              <a:t>В Московской области не допускается нахождение несовершеннолетних в возрасте до 16 лет в ночное время с 22 часов до 6 часов, а в период с 1 мая по 31 августа в ночное время с 23 часов до 6 часов без сопровождения родителей (лиц, их заменяющих</a:t>
            </a:r>
            <a:r>
              <a:rPr lang="ru-RU" b="1" dirty="0" smtClean="0"/>
              <a:t>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54" y="3257250"/>
            <a:ext cx="6051202" cy="334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02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5796136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Везде и всюду правила, их надо знать всегда: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Без </a:t>
            </a:r>
            <a:r>
              <a:rPr lang="ru-RU" b="1" dirty="0"/>
              <a:t>них не выйдут в плаванье из гавани суда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r>
              <a:rPr lang="ru-RU" b="1" dirty="0" smtClean="0"/>
              <a:t>Выходят </a:t>
            </a:r>
            <a:r>
              <a:rPr lang="ru-RU" b="1" dirty="0"/>
              <a:t>в рейс по правилам полярник и пилот.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Свои </a:t>
            </a:r>
            <a:r>
              <a:rPr lang="ru-RU" b="1" dirty="0"/>
              <a:t>имеют правила шофёр и пешеход.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Как </a:t>
            </a:r>
            <a:r>
              <a:rPr lang="ru-RU" b="1" dirty="0"/>
              <a:t>таблицу умножения, как урок</a:t>
            </a:r>
            <a:r>
              <a:rPr lang="ru-RU" b="1" dirty="0" smtClean="0"/>
              <a:t>,</a:t>
            </a:r>
          </a:p>
          <a:p>
            <a:pPr marL="0" indent="0">
              <a:buNone/>
            </a:pPr>
            <a:r>
              <a:rPr lang="ru-RU" b="1" dirty="0" smtClean="0"/>
              <a:t>Помни </a:t>
            </a:r>
            <a:r>
              <a:rPr lang="ru-RU" b="1" dirty="0"/>
              <a:t>правила движенья назубок!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По </a:t>
            </a:r>
            <a:r>
              <a:rPr lang="ru-RU" b="1" dirty="0"/>
              <a:t>городу, по улице не ходят просто так: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Когда </a:t>
            </a:r>
            <a:r>
              <a:rPr lang="ru-RU" b="1" dirty="0"/>
              <a:t>не знаешь правила, легко попасть впросак.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Всё </a:t>
            </a:r>
            <a:r>
              <a:rPr lang="ru-RU" b="1" dirty="0"/>
              <a:t>время будь внимательным и помни наперёд: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Свои </a:t>
            </a:r>
            <a:r>
              <a:rPr lang="ru-RU" b="1" dirty="0"/>
              <a:t>имеют правила шофёр и пешеход!</a:t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628800"/>
            <a:ext cx="3306545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1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2132856"/>
            <a:ext cx="4043457" cy="38814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822800">
            <a:off x="-128445" y="2174300"/>
            <a:ext cx="9350284" cy="13208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Соблюдай ПДД – не окажешься в беде!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16632"/>
            <a:ext cx="1363050" cy="292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0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620688"/>
            <a:ext cx="6347714" cy="5760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Основные этапы реализации:</a:t>
            </a:r>
          </a:p>
          <a:p>
            <a:pPr marL="0" indent="0" algn="just">
              <a:buNone/>
            </a:pPr>
            <a:r>
              <a:rPr lang="ru-RU" b="1" dirty="0" smtClean="0"/>
              <a:t>	</a:t>
            </a:r>
            <a:r>
              <a:rPr lang="ru-RU" dirty="0" smtClean="0"/>
              <a:t>Проведения занятия в рамках внеурочной деятельности с Юными Инспекторами Движения.</a:t>
            </a:r>
          </a:p>
          <a:p>
            <a:pPr marL="0" indent="0">
              <a:buNone/>
            </a:pPr>
            <a:r>
              <a:rPr lang="ru-RU" b="1" dirty="0" smtClean="0"/>
              <a:t>Предполагаемые </a:t>
            </a:r>
            <a:r>
              <a:rPr lang="ru-RU" b="1" dirty="0"/>
              <a:t>результаты:</a:t>
            </a:r>
            <a:endParaRPr lang="ru-RU" dirty="0"/>
          </a:p>
          <a:p>
            <a:pPr algn="just"/>
            <a:r>
              <a:rPr lang="ru-RU" dirty="0"/>
              <a:t>1. Снижение детского дорожно-транспортного травматизма.</a:t>
            </a:r>
          </a:p>
          <a:p>
            <a:pPr algn="just"/>
            <a:r>
              <a:rPr lang="ru-RU" dirty="0"/>
              <a:t>2. Повышение правовой культуры участников дорожного движения.</a:t>
            </a:r>
          </a:p>
          <a:p>
            <a:pPr marL="0" indent="0">
              <a:buNone/>
            </a:pPr>
            <a:r>
              <a:rPr lang="ru-RU" b="1" dirty="0" smtClean="0"/>
              <a:t>Дети </a:t>
            </a:r>
            <a:r>
              <a:rPr lang="ru-RU" b="1" dirty="0"/>
              <a:t>должны знать:</a:t>
            </a:r>
            <a:endParaRPr lang="ru-RU" dirty="0"/>
          </a:p>
          <a:p>
            <a:pPr algn="just"/>
            <a:r>
              <a:rPr lang="ru-RU" dirty="0"/>
              <a:t>1. Правила безопасного поведения на дорогах;</a:t>
            </a:r>
          </a:p>
          <a:p>
            <a:pPr algn="just"/>
            <a:r>
              <a:rPr lang="ru-RU" dirty="0"/>
              <a:t>2. Требования к культуре участников дорожного </a:t>
            </a:r>
            <a:r>
              <a:rPr lang="ru-RU" dirty="0" smtClean="0"/>
              <a:t>движения;</a:t>
            </a:r>
            <a:endParaRPr lang="ru-RU" dirty="0"/>
          </a:p>
          <a:p>
            <a:pPr algn="just"/>
            <a:r>
              <a:rPr lang="ru-RU" dirty="0"/>
              <a:t>3. Правила дорожного движения на улицах и дорогах;</a:t>
            </a:r>
          </a:p>
          <a:p>
            <a:pPr marL="0" indent="0">
              <a:buNone/>
            </a:pPr>
            <a:r>
              <a:rPr lang="ru-RU" b="1" dirty="0" smtClean="0"/>
              <a:t>Дети </a:t>
            </a:r>
            <a:r>
              <a:rPr lang="ru-RU" b="1" dirty="0"/>
              <a:t>должны уметь:</a:t>
            </a:r>
            <a:endParaRPr lang="ru-RU" dirty="0"/>
          </a:p>
          <a:p>
            <a:pPr algn="just"/>
            <a:r>
              <a:rPr lang="ru-RU" dirty="0"/>
              <a:t>1. Высказывать свои мысли в процессе равноправной деятельности.</a:t>
            </a:r>
          </a:p>
          <a:p>
            <a:pPr algn="just"/>
            <a:r>
              <a:rPr lang="ru-RU" dirty="0"/>
              <a:t>2. Развивать принятие и понимание друг друга, толерантность, снисходительность.</a:t>
            </a:r>
          </a:p>
          <a:p>
            <a:pPr algn="just"/>
            <a:r>
              <a:rPr lang="ru-RU" dirty="0" smtClean="0"/>
              <a:t>4</a:t>
            </a:r>
            <a:r>
              <a:rPr lang="ru-RU" dirty="0"/>
              <a:t>. Ставить цели, планировать пути достижения.</a:t>
            </a:r>
          </a:p>
          <a:p>
            <a:pPr algn="just"/>
            <a:r>
              <a:rPr lang="ru-RU" dirty="0"/>
              <a:t>5. Самостоятельно контролировать свое время и управлять им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b="1" dirty="0" smtClean="0"/>
              <a:t>Перспективы дальнейшего развития:</a:t>
            </a:r>
          </a:p>
          <a:p>
            <a:pPr algn="just"/>
            <a:r>
              <a:rPr lang="ru-RU" dirty="0" smtClean="0"/>
              <a:t>Использования материала разработки на занятиях по ОБЖ с учащимися школы. 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2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7392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Статистика ГИБДД по городскому округу Мытищи </a:t>
            </a:r>
            <a:br>
              <a:rPr lang="ru-RU" dirty="0" smtClean="0"/>
            </a:br>
            <a:r>
              <a:rPr lang="ru-RU" dirty="0" smtClean="0"/>
              <a:t>за 5 месяцев 2018 года: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492896"/>
            <a:ext cx="6347714" cy="3880773"/>
          </a:xfrm>
        </p:spPr>
        <p:txBody>
          <a:bodyPr/>
          <a:lstStyle/>
          <a:p>
            <a:pPr algn="just"/>
            <a:r>
              <a:rPr lang="ru-RU" sz="2400" dirty="0"/>
              <a:t>зарегистрировано 2858 дорожно-транспортных </a:t>
            </a:r>
            <a:r>
              <a:rPr lang="ru-RU" sz="2400" dirty="0" smtClean="0"/>
              <a:t>происшествий</a:t>
            </a:r>
          </a:p>
          <a:p>
            <a:pPr algn="just"/>
            <a:r>
              <a:rPr lang="ru-RU" sz="2400" dirty="0"/>
              <a:t>С пострадавшими зарегистрировано 27 </a:t>
            </a:r>
            <a:r>
              <a:rPr lang="ru-RU" sz="2400" dirty="0" smtClean="0"/>
              <a:t>ДТП и в </a:t>
            </a:r>
            <a:r>
              <a:rPr lang="ru-RU" sz="2400" dirty="0"/>
              <a:t>трёх </a:t>
            </a:r>
            <a:r>
              <a:rPr lang="ru-RU" sz="2400" dirty="0" smtClean="0"/>
              <a:t>из них </a:t>
            </a:r>
            <a:r>
              <a:rPr lang="ru-RU" sz="2400" dirty="0"/>
              <a:t>пострадали </a:t>
            </a:r>
            <a:r>
              <a:rPr lang="ru-RU" sz="2400" b="1" dirty="0">
                <a:solidFill>
                  <a:srgbClr val="FF0000"/>
                </a:solidFill>
              </a:rPr>
              <a:t>дети</a:t>
            </a:r>
            <a:r>
              <a:rPr lang="ru-RU" sz="2400" dirty="0"/>
              <a:t>: </a:t>
            </a:r>
            <a:r>
              <a:rPr lang="ru-RU" sz="2400" u="sng" dirty="0">
                <a:solidFill>
                  <a:srgbClr val="FF0000"/>
                </a:solidFill>
              </a:rPr>
              <a:t>два пешехода </a:t>
            </a:r>
            <a:r>
              <a:rPr lang="ru-RU" sz="2400" dirty="0"/>
              <a:t>и один </a:t>
            </a:r>
            <a:r>
              <a:rPr lang="ru-RU" sz="2400" dirty="0" smtClean="0"/>
              <a:t>пассажир</a:t>
            </a:r>
          </a:p>
          <a:p>
            <a:pPr algn="just"/>
            <a:r>
              <a:rPr lang="ru-RU" sz="2400" dirty="0"/>
              <a:t>Наиболее аварийные улицы: Олимпийский проспект, </a:t>
            </a:r>
            <a:r>
              <a:rPr lang="ru-RU" sz="2400" dirty="0" err="1"/>
              <a:t>Волковское</a:t>
            </a:r>
            <a:r>
              <a:rPr lang="ru-RU" sz="2400" dirty="0"/>
              <a:t> и </a:t>
            </a:r>
            <a:r>
              <a:rPr lang="ru-RU" sz="2400" dirty="0" err="1"/>
              <a:t>Осташковское</a:t>
            </a:r>
            <a:r>
              <a:rPr lang="ru-RU" sz="2400" dirty="0"/>
              <a:t> шоссе, улицы Вселенной, </a:t>
            </a:r>
            <a:r>
              <a:rPr lang="ru-RU" sz="2400" dirty="0" err="1"/>
              <a:t>Колпакова</a:t>
            </a:r>
            <a:r>
              <a:rPr lang="ru-RU" sz="2400" dirty="0"/>
              <a:t>, </a:t>
            </a:r>
            <a:r>
              <a:rPr lang="ru-RU" sz="2400" u="sng" dirty="0">
                <a:solidFill>
                  <a:srgbClr val="FF0000"/>
                </a:solidFill>
              </a:rPr>
              <a:t>Борисовка</a:t>
            </a:r>
            <a:r>
              <a:rPr lang="ru-RU" sz="2400" dirty="0"/>
              <a:t>. </a:t>
            </a:r>
            <a:endParaRPr lang="ru-RU" sz="2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5697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252536" y="205687"/>
            <a:ext cx="8229600" cy="778098"/>
          </a:xfrm>
        </p:spPr>
        <p:txBody>
          <a:bodyPr/>
          <a:lstStyle/>
          <a:p>
            <a:pPr algn="ctr"/>
            <a:r>
              <a:rPr lang="ru-RU" dirty="0" smtClean="0"/>
              <a:t>Основные элементы дороги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265046" cy="3214558"/>
          </a:xfrm>
          <a:prstGeom prst="rect">
            <a:avLst/>
          </a:prstGeom>
        </p:spPr>
      </p:pic>
      <p:sp>
        <p:nvSpPr>
          <p:cNvPr id="9" name="Объект 7"/>
          <p:cNvSpPr txBox="1">
            <a:spLocks/>
          </p:cNvSpPr>
          <p:nvPr/>
        </p:nvSpPr>
        <p:spPr>
          <a:xfrm rot="785302">
            <a:off x="4763933" y="2769541"/>
            <a:ext cx="4092682" cy="89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dirty="0" smtClean="0">
                <a:solidFill>
                  <a:schemeClr val="bg1"/>
                </a:solidFill>
              </a:rPr>
              <a:t>Разделительная полоса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11" name="Объект 7"/>
          <p:cNvSpPr txBox="1">
            <a:spLocks/>
          </p:cNvSpPr>
          <p:nvPr/>
        </p:nvSpPr>
        <p:spPr>
          <a:xfrm rot="20638401">
            <a:off x="1765489" y="2858128"/>
            <a:ext cx="1728192" cy="89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Тротуар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843808" y="3525692"/>
            <a:ext cx="4274947" cy="8926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400" dirty="0" smtClean="0">
                <a:solidFill>
                  <a:schemeClr val="bg1"/>
                </a:solidFill>
              </a:rPr>
              <a:t>Проезжая часть</a:t>
            </a:r>
            <a:endParaRPr lang="ru-RU" sz="34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09" y="4371063"/>
            <a:ext cx="3424609" cy="2226290"/>
          </a:xfrm>
          <a:prstGeom prst="rect">
            <a:avLst/>
          </a:prstGeom>
        </p:spPr>
      </p:pic>
      <p:sp>
        <p:nvSpPr>
          <p:cNvPr id="16" name="Объект 7"/>
          <p:cNvSpPr txBox="1">
            <a:spLocks/>
          </p:cNvSpPr>
          <p:nvPr/>
        </p:nvSpPr>
        <p:spPr>
          <a:xfrm>
            <a:off x="1" y="5978363"/>
            <a:ext cx="4067944" cy="892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3000" dirty="0" smtClean="0">
                <a:solidFill>
                  <a:schemeClr val="bg1"/>
                </a:solidFill>
              </a:rPr>
              <a:t>Трамвайные пути</a:t>
            </a:r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4390522"/>
            <a:ext cx="3601866" cy="2242288"/>
          </a:xfrm>
          <a:prstGeom prst="rect">
            <a:avLst/>
          </a:prstGeom>
        </p:spPr>
      </p:pic>
      <p:sp>
        <p:nvSpPr>
          <p:cNvPr id="18" name="Объект 7"/>
          <p:cNvSpPr txBox="1">
            <a:spLocks/>
          </p:cNvSpPr>
          <p:nvPr/>
        </p:nvSpPr>
        <p:spPr>
          <a:xfrm rot="3498298">
            <a:off x="5812337" y="5335853"/>
            <a:ext cx="1728192" cy="892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Обочина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4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8" grpId="0" build="p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0187"/>
            <a:ext cx="7202761" cy="1320800"/>
          </a:xfrm>
        </p:spPr>
        <p:txBody>
          <a:bodyPr/>
          <a:lstStyle/>
          <a:p>
            <a:r>
              <a:rPr lang="ru-RU" dirty="0" smtClean="0"/>
              <a:t>Участники дорожного движения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15860" y="2102886"/>
            <a:ext cx="3090672" cy="576262"/>
          </a:xfrm>
        </p:spPr>
        <p:txBody>
          <a:bodyPr/>
          <a:lstStyle/>
          <a:p>
            <a:pPr algn="ctr"/>
            <a:r>
              <a:rPr lang="ru-RU" dirty="0" smtClean="0"/>
              <a:t>Пешеход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2" y="2852936"/>
            <a:ext cx="4040188" cy="2836728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160504" y="1157514"/>
            <a:ext cx="4041775" cy="639762"/>
          </a:xfrm>
        </p:spPr>
        <p:txBody>
          <a:bodyPr/>
          <a:lstStyle/>
          <a:p>
            <a:pPr algn="ctr"/>
            <a:r>
              <a:rPr lang="ru-RU" dirty="0" smtClean="0"/>
              <a:t>Водитель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1855121"/>
            <a:ext cx="2581635" cy="1648055"/>
          </a:xfrm>
        </p:spPr>
      </p:pic>
      <p:sp>
        <p:nvSpPr>
          <p:cNvPr id="10" name="Текст 5"/>
          <p:cNvSpPr txBox="1">
            <a:spLocks/>
          </p:cNvSpPr>
          <p:nvPr/>
        </p:nvSpPr>
        <p:spPr>
          <a:xfrm>
            <a:off x="4462586" y="3435236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Пассажир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9080"/>
            <a:ext cx="339090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00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400" dirty="0" smtClean="0"/>
              <a:t>Правила юного пешехода:</a:t>
            </a:r>
            <a:endParaRPr lang="ru-RU" sz="3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4" y="1556792"/>
            <a:ext cx="7188947" cy="4464496"/>
          </a:xfrm>
        </p:spPr>
      </p:pic>
    </p:spTree>
    <p:extLst>
      <p:ext uri="{BB962C8B-B14F-4D97-AF65-F5344CB8AC3E}">
        <p14:creationId xmlns:p14="http://schemas.microsoft.com/office/powerpoint/2010/main" val="124328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5347" y="1124744"/>
            <a:ext cx="6347714" cy="875184"/>
          </a:xfrm>
        </p:spPr>
        <p:txBody>
          <a:bodyPr/>
          <a:lstStyle/>
          <a:p>
            <a:pPr algn="ctr"/>
            <a:r>
              <a:rPr lang="ru-RU" dirty="0" smtClean="0"/>
              <a:t>Пешеходный переход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НЕРЕГУЛИРУЕМЫЙ</a:t>
            </a:r>
            <a:r>
              <a:rPr lang="ru-RU" dirty="0" smtClean="0"/>
              <a:t> - один </a:t>
            </a:r>
            <a:r>
              <a:rPr lang="ru-RU" dirty="0"/>
              <a:t>из самых распространенных </a:t>
            </a:r>
            <a:r>
              <a:rPr lang="ru-RU" dirty="0" smtClean="0"/>
              <a:t>переходов, так </a:t>
            </a:r>
            <a:r>
              <a:rPr lang="ru-RU" dirty="0"/>
              <a:t>называемая «зебра». Он включает в себя знак «пешеходный переход», полосатую раскраску дороги, иногда цветовую окраску зоны перехода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РЕГУЛИРУЕМЫМ</a:t>
            </a:r>
            <a:r>
              <a:rPr lang="ru-RU" dirty="0" smtClean="0"/>
              <a:t> </a:t>
            </a:r>
            <a:r>
              <a:rPr lang="ru-RU" dirty="0"/>
              <a:t>переход называется, если он оборудован светофором. Обычно он расположен на перекрестках дорог, совмещает сигналы и для автомобилей. Для пешеходов предназначены двухцветные светофоры, иногда они оборудованы звуковым сигналом, указанием времени перехода.</a:t>
            </a:r>
          </a:p>
        </p:txBody>
      </p:sp>
    </p:spTree>
    <p:extLst>
      <p:ext uri="{BB962C8B-B14F-4D97-AF65-F5344CB8AC3E}">
        <p14:creationId xmlns:p14="http://schemas.microsoft.com/office/powerpoint/2010/main" val="316801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В помощь пешеходу!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9" y="1930400"/>
            <a:ext cx="3090672" cy="806845"/>
          </a:xfrm>
        </p:spPr>
        <p:txBody>
          <a:bodyPr>
            <a:noAutofit/>
          </a:bodyPr>
          <a:lstStyle/>
          <a:p>
            <a:pPr algn="ctr"/>
            <a:r>
              <a:rPr lang="ru-RU" sz="1900" b="1" dirty="0" smtClean="0"/>
              <a:t>Дорожный знак </a:t>
            </a:r>
          </a:p>
          <a:p>
            <a:pPr algn="ctr"/>
            <a:r>
              <a:rPr lang="ru-RU" sz="1900" b="1" dirty="0" smtClean="0"/>
              <a:t>Пешеходный переход</a:t>
            </a:r>
            <a:endParaRPr lang="ru-RU" sz="19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28644"/>
            <a:ext cx="3090863" cy="312158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66640" y="1930400"/>
            <a:ext cx="3585680" cy="80684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 smtClean="0"/>
              <a:t>Двухцветный светофор с указанием времени на переход</a:t>
            </a:r>
            <a:endParaRPr lang="ru-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67828"/>
            <a:ext cx="3325939" cy="2785269"/>
          </a:xfrm>
        </p:spPr>
      </p:pic>
    </p:spTree>
    <p:extLst>
      <p:ext uri="{BB962C8B-B14F-4D97-AF65-F5344CB8AC3E}">
        <p14:creationId xmlns:p14="http://schemas.microsoft.com/office/powerpoint/2010/main" val="300140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354</TotalTime>
  <Words>588</Words>
  <Application>Microsoft Office PowerPoint</Application>
  <PresentationFormat>Экран (4:3)</PresentationFormat>
  <Paragraphs>87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Грань</vt:lpstr>
      <vt:lpstr>Муниципальное бюджетное образовательное учреждение «Средняя общеобразовательная школа № 31» г.о. Мытищи Московская область</vt:lpstr>
      <vt:lpstr>Презентация PowerPoint</vt:lpstr>
      <vt:lpstr>Презентация PowerPoint</vt:lpstr>
      <vt:lpstr>Статистика ГИБДД по городскому округу Мытищи  за 5 месяцев 2018 года:</vt:lpstr>
      <vt:lpstr>Основные элементы дороги</vt:lpstr>
      <vt:lpstr>Участники дорожного движения </vt:lpstr>
      <vt:lpstr>Правила юного пешехода:</vt:lpstr>
      <vt:lpstr>Пешеходный переход</vt:lpstr>
      <vt:lpstr>В помощь пешеходу!</vt:lpstr>
      <vt:lpstr> Физкультминутка</vt:lpstr>
      <vt:lpstr>Наша школа</vt:lpstr>
      <vt:lpstr>Выходя из школы заранее продумай свой маршрут домой!</vt:lpstr>
      <vt:lpstr>Выход из школы на Молодёжный бульвар (пешеходная зона)</vt:lpstr>
      <vt:lpstr>Примерный маршрут движения через дорогу (улица Юбилейная)</vt:lpstr>
      <vt:lpstr>Нерегулируемый пешеходный переход через улицу Юбилейную!</vt:lpstr>
      <vt:lpstr>Основы безопасного движения на улице!</vt:lpstr>
      <vt:lpstr>Основы безопасного движения на улице!</vt:lpstr>
      <vt:lpstr>Основы безопасного движения на улице!</vt:lpstr>
      <vt:lpstr>Основы безопасного движения на улице!</vt:lpstr>
      <vt:lpstr>Запомни!</vt:lpstr>
      <vt:lpstr>Презентация PowerPoint</vt:lpstr>
      <vt:lpstr>Соблюдай ПДД – не окажешься в беде!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Безопасная дорога домой</dc:title>
  <dc:creator>USER1</dc:creator>
  <cp:lastModifiedBy>Владлен Голубев</cp:lastModifiedBy>
  <cp:revision>35</cp:revision>
  <dcterms:created xsi:type="dcterms:W3CDTF">2018-09-07T08:12:33Z</dcterms:created>
  <dcterms:modified xsi:type="dcterms:W3CDTF">2018-09-10T14:06:35Z</dcterms:modified>
</cp:coreProperties>
</file>