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303" r:id="rId2"/>
    <p:sldId id="305" r:id="rId3"/>
    <p:sldId id="306" r:id="rId4"/>
    <p:sldId id="307" r:id="rId5"/>
    <p:sldId id="308" r:id="rId6"/>
    <p:sldId id="309" r:id="rId7"/>
    <p:sldId id="310" r:id="rId8"/>
    <p:sldId id="311" r:id="rId9"/>
    <p:sldId id="312" r:id="rId10"/>
    <p:sldId id="313" r:id="rId11"/>
    <p:sldId id="331"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7" r:id="rId25"/>
    <p:sldId id="332" r:id="rId26"/>
    <p:sldId id="333" r:id="rId27"/>
    <p:sldId id="334" r:id="rId28"/>
    <p:sldId id="335" r:id="rId29"/>
    <p:sldId id="326" r:id="rId30"/>
    <p:sldId id="328" r:id="rId31"/>
    <p:sldId id="329" r:id="rId32"/>
    <p:sldId id="330" r:id="rId33"/>
    <p:sldId id="336" r:id="rId34"/>
    <p:sldId id="337" r:id="rId35"/>
    <p:sldId id="338" r:id="rId36"/>
    <p:sldId id="339" r:id="rId37"/>
    <p:sldId id="340" r:id="rId38"/>
    <p:sldId id="422" r:id="rId39"/>
    <p:sldId id="341" r:id="rId4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CAF9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0"/>
    <p:restoredTop sz="94637"/>
  </p:normalViewPr>
  <p:slideViewPr>
    <p:cSldViewPr snapToGrid="0" showGuides="1">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G:\&#1053;&#1060;&#1057;\&#1055;&#1088;&#1077;&#1079;&#1077;&#1085;&#1090;&#1072;&#1094;&#1080;&#1080;\&#1056;&#1072;&#1089;&#1095;&#1077;&#1090;%20&#1076;&#1086;&#1093;&#1086;&#1076;&#1085;&#1086;&#1089;&#1090;&#108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26"/>
  <c:chart>
    <c:autoTitleDeleted val="1"/>
    <c:view3D>
      <c:rotX val="30"/>
      <c:perspective val="30"/>
    </c:view3D>
    <c:plotArea>
      <c:layout>
        <c:manualLayout>
          <c:layoutTarget val="inner"/>
          <c:xMode val="edge"/>
          <c:yMode val="edge"/>
          <c:x val="8.185001673215471E-2"/>
          <c:y val="6.2499904531091915E-2"/>
          <c:w val="0.79232265578079297"/>
          <c:h val="0.74696492884740484"/>
        </c:manualLayout>
      </c:layout>
      <c:pie3DChart>
        <c:varyColors val="1"/>
        <c:ser>
          <c:idx val="1"/>
          <c:order val="1"/>
          <c:dLbls>
            <c:dLbl>
              <c:idx val="0"/>
              <c:layout>
                <c:manualLayout>
                  <c:x val="-5.2529847273564392E-4"/>
                  <c:y val="-4.4469590307834109E-2"/>
                </c:manualLayout>
              </c:layout>
              <c:tx>
                <c:rich>
                  <a:bodyPr/>
                  <a:lstStyle/>
                  <a:p>
                    <a:r>
                      <a:rPr lang="ru-RU" sz="1200" b="0" baseline="0" dirty="0">
                        <a:solidFill>
                          <a:srgbClr val="002060"/>
                        </a:solidFill>
                        <a:latin typeface="Tahoma" pitchFamily="34" charset="0"/>
                        <a:cs typeface="Arial" pitchFamily="34" charset="0"/>
                      </a:rPr>
                      <a:t>П</a:t>
                    </a:r>
                    <a:r>
                      <a:rPr lang="ru-RU" sz="1200" b="0" baseline="0" dirty="0">
                        <a:latin typeface="Tahoma" pitchFamily="34" charset="0"/>
                        <a:cs typeface="Arial" pitchFamily="34" charset="0"/>
                      </a:rPr>
                      <a:t>итание</a:t>
                    </a:r>
                    <a:r>
                      <a:rPr lang="ru-RU" sz="1200" b="1" baseline="0" dirty="0">
                        <a:latin typeface="Tahoma" pitchFamily="34" charset="0"/>
                        <a:cs typeface="Arial" pitchFamily="34" charset="0"/>
                      </a:rPr>
                      <a:t>
25%</a:t>
                    </a:r>
                  </a:p>
                </c:rich>
              </c:tx>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525-489C-B688-8541942FC45B}"/>
                </c:ext>
              </c:extLst>
            </c:dLbl>
            <c:dLbl>
              <c:idx val="1"/>
              <c:layout>
                <c:manualLayout>
                  <c:x val="7.8280998255866822E-3"/>
                  <c:y val="-0.14649757417323203"/>
                </c:manualLayout>
              </c:layout>
              <c:tx>
                <c:rich>
                  <a:bodyPr/>
                  <a:lstStyle/>
                  <a:p>
                    <a:r>
                      <a:rPr lang="ru-RU" sz="1200" b="0" baseline="0" dirty="0">
                        <a:solidFill>
                          <a:srgbClr val="002060"/>
                        </a:solidFill>
                        <a:latin typeface="Tahoma" pitchFamily="34" charset="0"/>
                        <a:ea typeface="Tahoma" pitchFamily="34" charset="0"/>
                        <a:cs typeface="Tahoma" pitchFamily="34" charset="0"/>
                      </a:rPr>
                      <a:t>Т</a:t>
                    </a:r>
                    <a:r>
                      <a:rPr lang="ru-RU" sz="1200" b="0" dirty="0">
                        <a:latin typeface="Tahoma" pitchFamily="34" charset="0"/>
                        <a:ea typeface="Tahoma" pitchFamily="34" charset="0"/>
                        <a:cs typeface="Tahoma" pitchFamily="34" charset="0"/>
                      </a:rPr>
                      <a:t>ранспортные расходы</a:t>
                    </a:r>
                    <a:r>
                      <a:rPr lang="ru-RU" sz="1200" b="1" dirty="0">
                        <a:latin typeface="Tahoma" pitchFamily="34" charset="0"/>
                        <a:ea typeface="Tahoma" pitchFamily="34" charset="0"/>
                        <a:cs typeface="Tahoma" pitchFamily="34" charset="0"/>
                      </a:rPr>
                      <a:t>
10%</a:t>
                    </a:r>
                  </a:p>
                </c:rich>
              </c:tx>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525-489C-B688-8541942FC45B}"/>
                </c:ext>
              </c:extLst>
            </c:dLbl>
            <c:dLbl>
              <c:idx val="2"/>
              <c:layout>
                <c:manualLayout>
                  <c:x val="-2.0179006353786496E-2"/>
                  <c:y val="4.9440979898983217E-2"/>
                </c:manualLayout>
              </c:layout>
              <c:tx>
                <c:rich>
                  <a:bodyPr/>
                  <a:lstStyle/>
                  <a:p>
                    <a:r>
                      <a:rPr lang="ru-RU" sz="1200" b="0" baseline="0" dirty="0">
                        <a:solidFill>
                          <a:srgbClr val="002060"/>
                        </a:solidFill>
                        <a:latin typeface="Tahoma" pitchFamily="34" charset="0"/>
                        <a:ea typeface="Tahoma" pitchFamily="34" charset="0"/>
                        <a:cs typeface="Tahoma" pitchFamily="34" charset="0"/>
                      </a:rPr>
                      <a:t>О</a:t>
                    </a:r>
                    <a:r>
                      <a:rPr lang="ru-RU" sz="1200" b="0" dirty="0">
                        <a:latin typeface="Tahoma" pitchFamily="34" charset="0"/>
                        <a:ea typeface="Tahoma" pitchFamily="34" charset="0"/>
                        <a:cs typeface="Tahoma" pitchFamily="34" charset="0"/>
                      </a:rPr>
                      <a:t>дежда</a:t>
                    </a:r>
                    <a:r>
                      <a:rPr lang="ru-RU" sz="1200" b="1" dirty="0">
                        <a:latin typeface="Tahoma" pitchFamily="34" charset="0"/>
                        <a:ea typeface="Tahoma" pitchFamily="34" charset="0"/>
                        <a:cs typeface="Tahoma" pitchFamily="34" charset="0"/>
                      </a:rPr>
                      <a:t>
9%</a:t>
                    </a:r>
                  </a:p>
                </c:rich>
              </c:tx>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525-489C-B688-8541942FC45B}"/>
                </c:ext>
              </c:extLst>
            </c:dLbl>
            <c:dLbl>
              <c:idx val="3"/>
              <c:layout>
                <c:manualLayout>
                  <c:x val="-2.8293408860728602E-2"/>
                  <c:y val="-5.3927799780772198E-4"/>
                </c:manualLayout>
              </c:layout>
              <c:tx>
                <c:rich>
                  <a:bodyPr/>
                  <a:lstStyle/>
                  <a:p>
                    <a:r>
                      <a:rPr lang="ru-RU" sz="1200" b="0" baseline="0" dirty="0">
                        <a:solidFill>
                          <a:srgbClr val="002060"/>
                        </a:solidFill>
                        <a:latin typeface="Tahoma" pitchFamily="34" charset="0"/>
                        <a:ea typeface="Tahoma" pitchFamily="34" charset="0"/>
                        <a:cs typeface="Tahoma" pitchFamily="34" charset="0"/>
                      </a:rPr>
                      <a:t>К</a:t>
                    </a:r>
                    <a:r>
                      <a:rPr lang="ru-RU" sz="1200" b="0" dirty="0">
                        <a:latin typeface="Tahoma" pitchFamily="34" charset="0"/>
                        <a:ea typeface="Tahoma" pitchFamily="34" charset="0"/>
                        <a:cs typeface="Tahoma" pitchFamily="34" charset="0"/>
                      </a:rPr>
                      <a:t>оммунальные расходы</a:t>
                    </a:r>
                    <a:r>
                      <a:rPr lang="ru-RU" sz="1200" b="1" dirty="0">
                        <a:latin typeface="Tahoma" pitchFamily="34" charset="0"/>
                        <a:ea typeface="Tahoma" pitchFamily="34" charset="0"/>
                        <a:cs typeface="Tahoma" pitchFamily="34" charset="0"/>
                      </a:rPr>
                      <a:t>
9%</a:t>
                    </a:r>
                  </a:p>
                </c:rich>
              </c:tx>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525-489C-B688-8541942FC45B}"/>
                </c:ext>
              </c:extLst>
            </c:dLbl>
            <c:dLbl>
              <c:idx val="4"/>
              <c:layout>
                <c:manualLayout>
                  <c:x val="4.0595996505659177E-2"/>
                  <c:y val="4.2322355554130595E-2"/>
                </c:manualLayout>
              </c:layout>
              <c:tx>
                <c:rich>
                  <a:bodyPr/>
                  <a:lstStyle/>
                  <a:p>
                    <a:r>
                      <a:rPr lang="ru-RU" sz="1200" b="0" baseline="0" dirty="0">
                        <a:solidFill>
                          <a:srgbClr val="002060"/>
                        </a:solidFill>
                        <a:latin typeface="Tahoma" pitchFamily="34" charset="0"/>
                        <a:ea typeface="Tahoma" pitchFamily="34" charset="0"/>
                        <a:cs typeface="Tahoma" pitchFamily="34" charset="0"/>
                      </a:rPr>
                      <a:t>О</a:t>
                    </a:r>
                    <a:r>
                      <a:rPr lang="ru-RU" sz="1200" b="0" dirty="0">
                        <a:latin typeface="Tahoma" pitchFamily="34" charset="0"/>
                        <a:ea typeface="Tahoma" pitchFamily="34" charset="0"/>
                        <a:cs typeface="Tahoma" pitchFamily="34" charset="0"/>
                      </a:rPr>
                      <a:t>тдых, развлечения</a:t>
                    </a:r>
                    <a:r>
                      <a:rPr lang="ru-RU" sz="1200" b="1" dirty="0">
                        <a:latin typeface="Tahoma" pitchFamily="34" charset="0"/>
                        <a:ea typeface="Tahoma" pitchFamily="34" charset="0"/>
                        <a:cs typeface="Tahoma" pitchFamily="34" charset="0"/>
                      </a:rPr>
                      <a:t>
6%</a:t>
                    </a:r>
                  </a:p>
                </c:rich>
              </c:tx>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525-489C-B688-8541942FC45B}"/>
                </c:ext>
              </c:extLst>
            </c:dLbl>
            <c:dLbl>
              <c:idx val="5"/>
              <c:layout>
                <c:manualLayout>
                  <c:x val="4.221960343685111E-3"/>
                  <c:y val="1.6450896750910503E-2"/>
                </c:manualLayout>
              </c:layout>
              <c:tx>
                <c:rich>
                  <a:bodyPr/>
                  <a:lstStyle/>
                  <a:p>
                    <a:r>
                      <a:rPr lang="ru-RU" sz="1200" b="0" baseline="0" dirty="0">
                        <a:solidFill>
                          <a:srgbClr val="002060"/>
                        </a:solidFill>
                        <a:latin typeface="Tahoma" pitchFamily="34" charset="0"/>
                        <a:ea typeface="Tahoma" pitchFamily="34" charset="0"/>
                        <a:cs typeface="Tahoma" pitchFamily="34" charset="0"/>
                      </a:rPr>
                      <a:t>О</a:t>
                    </a:r>
                    <a:r>
                      <a:rPr lang="ru-RU" sz="1200" b="0" dirty="0">
                        <a:latin typeface="Tahoma" pitchFamily="34" charset="0"/>
                        <a:ea typeface="Tahoma" pitchFamily="34" charset="0"/>
                        <a:cs typeface="Tahoma" pitchFamily="34" charset="0"/>
                      </a:rPr>
                      <a:t>бучение</a:t>
                    </a:r>
                    <a:r>
                      <a:rPr lang="ru-RU" sz="1200" b="1" dirty="0">
                        <a:latin typeface="Tahoma" pitchFamily="34" charset="0"/>
                        <a:ea typeface="Tahoma" pitchFamily="34" charset="0"/>
                        <a:cs typeface="Tahoma" pitchFamily="34" charset="0"/>
                      </a:rPr>
                      <a:t>
6%</a:t>
                    </a:r>
                  </a:p>
                </c:rich>
              </c:tx>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525-489C-B688-8541942FC45B}"/>
                </c:ext>
              </c:extLst>
            </c:dLbl>
            <c:dLbl>
              <c:idx val="6"/>
              <c:layout>
                <c:manualLayout>
                  <c:x val="-8.0186912573937293E-3"/>
                  <c:y val="-8.5119467500397908E-2"/>
                </c:manualLayout>
              </c:layout>
              <c:tx>
                <c:rich>
                  <a:bodyPr/>
                  <a:lstStyle/>
                  <a:p>
                    <a:r>
                      <a:rPr lang="ru-RU" sz="1200" b="0" baseline="0" dirty="0">
                        <a:solidFill>
                          <a:srgbClr val="002060"/>
                        </a:solidFill>
                        <a:latin typeface="Tahoma" pitchFamily="34" charset="0"/>
                        <a:ea typeface="Tahoma" pitchFamily="34" charset="0"/>
                        <a:cs typeface="Tahoma" pitchFamily="34" charset="0"/>
                      </a:rPr>
                      <a:t>З</a:t>
                    </a:r>
                    <a:r>
                      <a:rPr lang="ru-RU" sz="1200" b="0" dirty="0">
                        <a:latin typeface="Tahoma" pitchFamily="34" charset="0"/>
                        <a:ea typeface="Tahoma" pitchFamily="34" charset="0"/>
                        <a:cs typeface="Tahoma" pitchFamily="34" charset="0"/>
                      </a:rPr>
                      <a:t>доровье</a:t>
                    </a:r>
                    <a:r>
                      <a:rPr lang="ru-RU" sz="1200" b="1" dirty="0">
                        <a:latin typeface="Tahoma" pitchFamily="34" charset="0"/>
                        <a:ea typeface="Tahoma" pitchFamily="34" charset="0"/>
                        <a:cs typeface="Tahoma" pitchFamily="34" charset="0"/>
                      </a:rPr>
                      <a:t>
5%</a:t>
                    </a:r>
                  </a:p>
                </c:rich>
              </c:tx>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525-489C-B688-8541942FC45B}"/>
                </c:ext>
              </c:extLst>
            </c:dLbl>
            <c:dLbl>
              <c:idx val="7"/>
              <c:layout>
                <c:manualLayout>
                  <c:x val="1.8650673607740705E-2"/>
                  <c:y val="-3.3822877527596606E-2"/>
                </c:manualLayout>
              </c:layout>
              <c:tx>
                <c:rich>
                  <a:bodyPr wrap="square" lIns="38100" tIns="19050" rIns="38100" bIns="19050" anchor="ctr">
                    <a:spAutoFit/>
                  </a:bodyPr>
                  <a:lstStyle/>
                  <a:p>
                    <a:pPr>
                      <a:defRPr sz="1800">
                        <a:solidFill>
                          <a:srgbClr val="FF0000"/>
                        </a:solidFill>
                        <a:latin typeface="Tahoma" panose="020B0604030504040204" pitchFamily="34" charset="0"/>
                        <a:ea typeface="Tahoma" panose="020B0604030504040204" pitchFamily="34" charset="0"/>
                        <a:cs typeface="Tahoma" panose="020B0604030504040204" pitchFamily="34" charset="0"/>
                      </a:defRPr>
                    </a:pPr>
                    <a:r>
                      <a:rPr lang="ru-RU" sz="1800" b="0" baseline="0" dirty="0">
                        <a:solidFill>
                          <a:srgbClr val="FF0000"/>
                        </a:solidFill>
                        <a:latin typeface="Tahoma" pitchFamily="34" charset="0"/>
                        <a:ea typeface="Tahoma" pitchFamily="34" charset="0"/>
                        <a:cs typeface="Tahoma" pitchFamily="34" charset="0"/>
                      </a:rPr>
                      <a:t>И</a:t>
                    </a:r>
                    <a:r>
                      <a:rPr lang="ru-RU" sz="1800" b="0" dirty="0">
                        <a:solidFill>
                          <a:srgbClr val="FF0000"/>
                        </a:solidFill>
                        <a:latin typeface="Tahoma" pitchFamily="34" charset="0"/>
                        <a:ea typeface="Tahoma" pitchFamily="34" charset="0"/>
                        <a:cs typeface="Tahoma" pitchFamily="34" charset="0"/>
                      </a:rPr>
                      <a:t>счезает бесследно</a:t>
                    </a:r>
                    <a:r>
                      <a:rPr lang="ru-RU" sz="1800" b="1" dirty="0">
                        <a:solidFill>
                          <a:srgbClr val="FF0000"/>
                        </a:solidFill>
                        <a:latin typeface="Tahoma" pitchFamily="34" charset="0"/>
                        <a:ea typeface="Tahoma" pitchFamily="34" charset="0"/>
                        <a:cs typeface="Tahoma" pitchFamily="34" charset="0"/>
                      </a:rPr>
                      <a:t>
30%</a:t>
                    </a:r>
                  </a:p>
                </c:rich>
              </c:tx>
              <c:spPr>
                <a:noFill/>
                <a:ln>
                  <a:noFill/>
                </a:ln>
                <a:effectLst/>
              </c:spPr>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525-489C-B688-8541942FC45B}"/>
                </c:ext>
              </c:extLst>
            </c:dLbl>
            <c:spPr>
              <a:noFill/>
              <a:ln>
                <a:noFill/>
              </a:ln>
              <a:effectLst/>
            </c:spPr>
            <c:txPr>
              <a:bodyPr wrap="square" lIns="38100" tIns="19050" rIns="38100" bIns="19050" anchor="ctr">
                <a:spAutoFit/>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ru-RU"/>
              </a:p>
            </c:txPr>
            <c:showCatName val="1"/>
            <c:showPercent val="1"/>
            <c:extLst xmlns:c16r2="http://schemas.microsoft.com/office/drawing/2015/06/chart">
              <c:ext xmlns:c15="http://schemas.microsoft.com/office/drawing/2012/chart" uri="{CE6537A1-D6FC-4f65-9D91-7224C49458BB}"/>
            </c:extLst>
          </c:dLbls>
          <c:cat>
            <c:strRef>
              <c:f>'бюджет россиянина'!$C$2:$C$9</c:f>
              <c:strCache>
                <c:ptCount val="8"/>
                <c:pt idx="0">
                  <c:v>Питание</c:v>
                </c:pt>
                <c:pt idx="1">
                  <c:v>Транспортные расходы</c:v>
                </c:pt>
                <c:pt idx="2">
                  <c:v>Одежда</c:v>
                </c:pt>
                <c:pt idx="3">
                  <c:v>Коммунальные расходы</c:v>
                </c:pt>
                <c:pt idx="4">
                  <c:v>Отдых, развлечения</c:v>
                </c:pt>
                <c:pt idx="5">
                  <c:v>Обучение</c:v>
                </c:pt>
                <c:pt idx="6">
                  <c:v>Здоровье</c:v>
                </c:pt>
                <c:pt idx="7">
                  <c:v>Исчезает бесследно</c:v>
                </c:pt>
              </c:strCache>
            </c:strRef>
          </c:cat>
          <c:val>
            <c:numRef>
              <c:f>'бюджет россиянина'!$B$2:$B$9</c:f>
              <c:numCache>
                <c:formatCode>0.00%</c:formatCode>
                <c:ptCount val="8"/>
                <c:pt idx="0" formatCode="0%">
                  <c:v>0.25</c:v>
                </c:pt>
                <c:pt idx="1">
                  <c:v>0.10500000000000001</c:v>
                </c:pt>
                <c:pt idx="2" formatCode="0%">
                  <c:v>9.0000000000000024E-2</c:v>
                </c:pt>
                <c:pt idx="3" formatCode="0%">
                  <c:v>9.0000000000000024E-2</c:v>
                </c:pt>
                <c:pt idx="4" formatCode="0%">
                  <c:v>6.0000000000000109E-2</c:v>
                </c:pt>
                <c:pt idx="5">
                  <c:v>5.6000000000000008E-2</c:v>
                </c:pt>
                <c:pt idx="6" formatCode="0%">
                  <c:v>5.0000000000000107E-2</c:v>
                </c:pt>
                <c:pt idx="7" formatCode="0%">
                  <c:v>0.30000000000000004</c:v>
                </c:pt>
              </c:numCache>
            </c:numRef>
          </c:val>
          <c:extLst xmlns:c16r2="http://schemas.microsoft.com/office/drawing/2015/06/chart">
            <c:ext xmlns:c16="http://schemas.microsoft.com/office/drawing/2014/chart" uri="{C3380CC4-5D6E-409C-BE32-E72D297353CC}">
              <c16:uniqueId val="{00000008-9525-489C-B688-8541942FC45B}"/>
            </c:ext>
          </c:extLst>
        </c:ser>
        <c:ser>
          <c:idx val="0"/>
          <c:order val="0"/>
          <c:explosion val="25"/>
          <c:dLbls>
            <c:spPr>
              <a:noFill/>
              <a:ln>
                <a:noFill/>
              </a:ln>
              <a:effectLst/>
            </c:spPr>
            <c:showCatName val="1"/>
            <c:showPercent val="1"/>
            <c:extLst xmlns:c16r2="http://schemas.microsoft.com/office/drawing/2015/06/chart">
              <c:ext xmlns:c15="http://schemas.microsoft.com/office/drawing/2012/chart" uri="{CE6537A1-D6FC-4f65-9D91-7224C49458BB}"/>
            </c:extLst>
          </c:dLbls>
          <c:cat>
            <c:strRef>
              <c:f>'бюджет россиянина'!$C$2:$C$9</c:f>
              <c:strCache>
                <c:ptCount val="8"/>
                <c:pt idx="0">
                  <c:v>Питание</c:v>
                </c:pt>
                <c:pt idx="1">
                  <c:v>Транспортные расходы</c:v>
                </c:pt>
                <c:pt idx="2">
                  <c:v>Одежда</c:v>
                </c:pt>
                <c:pt idx="3">
                  <c:v>Коммунальные расходы</c:v>
                </c:pt>
                <c:pt idx="4">
                  <c:v>Отдых, развлечения</c:v>
                </c:pt>
                <c:pt idx="5">
                  <c:v>Обучение</c:v>
                </c:pt>
                <c:pt idx="6">
                  <c:v>Здоровье</c:v>
                </c:pt>
                <c:pt idx="7">
                  <c:v>Исчезает бесследно</c:v>
                </c:pt>
              </c:strCache>
            </c:strRef>
          </c:cat>
          <c:val>
            <c:numRef>
              <c:f>'бюджет россиянина'!$B$2:$B$9</c:f>
              <c:numCache>
                <c:formatCode>0.00%</c:formatCode>
                <c:ptCount val="8"/>
                <c:pt idx="0" formatCode="0%">
                  <c:v>0.25</c:v>
                </c:pt>
                <c:pt idx="1">
                  <c:v>0.10500000000000001</c:v>
                </c:pt>
                <c:pt idx="2" formatCode="0%">
                  <c:v>9.0000000000000024E-2</c:v>
                </c:pt>
                <c:pt idx="3" formatCode="0%">
                  <c:v>9.0000000000000024E-2</c:v>
                </c:pt>
                <c:pt idx="4" formatCode="0%">
                  <c:v>6.0000000000000109E-2</c:v>
                </c:pt>
                <c:pt idx="5">
                  <c:v>5.6000000000000008E-2</c:v>
                </c:pt>
                <c:pt idx="6" formatCode="0%">
                  <c:v>5.0000000000000107E-2</c:v>
                </c:pt>
                <c:pt idx="7" formatCode="0%">
                  <c:v>0.30000000000000004</c:v>
                </c:pt>
              </c:numCache>
            </c:numRef>
          </c:val>
          <c:extLst xmlns:c16r2="http://schemas.microsoft.com/office/drawing/2015/06/chart">
            <c:ext xmlns:c16="http://schemas.microsoft.com/office/drawing/2014/chart" uri="{C3380CC4-5D6E-409C-BE32-E72D297353CC}">
              <c16:uniqueId val="{00000009-9525-489C-B688-8541942FC45B}"/>
            </c:ext>
          </c:extLst>
        </c:ser>
        <c:dLbls>
          <c:showCatName val="1"/>
          <c:showPercent val="1"/>
        </c:dLbls>
      </c:pie3DChart>
    </c:plotArea>
    <c:plotVisOnly val="1"/>
    <c:dispBlanksAs val="zero"/>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133477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48734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383604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177063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36133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44960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3022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504874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173625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916398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20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54629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155740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21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923555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22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202305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23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755290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24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58280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25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666704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26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79541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27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655724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28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10825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29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013031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30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68964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192469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31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389988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33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83553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34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924223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35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787149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36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609461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37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84489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95215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03388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79900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24579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010769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33864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623887" y="1709739"/>
            <a:ext cx="7886701" cy="2852737"/>
          </a:xfrm>
          <a:prstGeom prst="rect">
            <a:avLst/>
          </a:prstGeom>
        </p:spPr>
        <p:txBody>
          <a:bodyPr anchor="b"/>
          <a:lstStyle>
            <a:lvl1pPr>
              <a:defRPr sz="6000"/>
            </a:lvl1pPr>
          </a:lstStyle>
          <a:p>
            <a:r>
              <a:t>Текст заголовка</a:t>
            </a:r>
          </a:p>
        </p:txBody>
      </p:sp>
      <p:sp>
        <p:nvSpPr>
          <p:cNvPr id="30" name="Shape 30"/>
          <p:cNvSpPr>
            <a:spLocks noGrp="1"/>
          </p:cNvSpPr>
          <p:nvPr>
            <p:ph type="body" sz="quarter" idx="1"/>
          </p:nvPr>
        </p:nvSpPr>
        <p:spPr>
          <a:xfrm>
            <a:off x="623887" y="4589464"/>
            <a:ext cx="7886701" cy="1500192"/>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5" name="Название 1"/>
          <p:cNvSpPr>
            <a:spLocks noGrp="1"/>
          </p:cNvSpPr>
          <p:nvPr>
            <p:ph type="title" hasCustomPrompt="1"/>
          </p:nvPr>
        </p:nvSpPr>
        <p:spPr>
          <a:xfrm>
            <a:off x="586863" y="3065868"/>
            <a:ext cx="3365100" cy="2252826"/>
          </a:xfrm>
          <a:prstGeom prst="rect">
            <a:avLst/>
          </a:prstGeom>
        </p:spPr>
        <p:txBody>
          <a:bodyPr lIns="99551" tIns="49775" rIns="99551" bIns="49775"/>
          <a:lstStyle>
            <a:lvl1pPr algn="l">
              <a:defRPr sz="2395" b="1">
                <a:solidFill>
                  <a:srgbClr val="4CAF90"/>
                </a:solidFill>
              </a:defRPr>
            </a:lvl1pPr>
          </a:lstStyle>
          <a:p>
            <a:r>
              <a:rPr lang="en-US" dirty="0"/>
              <a:t>ОБРАЗЕЦ ЗАГОЛОВКА</a:t>
            </a:r>
            <a:endParaRPr lang="ru-RU" dirty="0"/>
          </a:p>
        </p:txBody>
      </p:sp>
      <p:pic>
        <p:nvPicPr>
          <p:cNvPr id="6" name="Picture 5">
            <a:extLst>
              <a:ext uri="{FF2B5EF4-FFF2-40B4-BE49-F238E27FC236}">
                <a16:creationId xmlns:a16="http://schemas.microsoft.com/office/drawing/2014/main" xmlns="" id="{B55D33CE-12AD-A643-A427-2323E58A103E}"/>
              </a:ext>
            </a:extLst>
          </p:cNvPr>
          <p:cNvPicPr>
            <a:picLocks noChangeAspect="1"/>
          </p:cNvPicPr>
          <p:nvPr userDrawn="1"/>
        </p:nvPicPr>
        <p:blipFill>
          <a:blip r:embed="rId2"/>
          <a:stretch>
            <a:fillRect/>
          </a:stretch>
        </p:blipFill>
        <p:spPr>
          <a:xfrm>
            <a:off x="3443624" y="-363132"/>
            <a:ext cx="5700376" cy="6858000"/>
          </a:xfrm>
          <a:prstGeom prst="rect">
            <a:avLst/>
          </a:prstGeom>
        </p:spPr>
      </p:pic>
      <p:pic>
        <p:nvPicPr>
          <p:cNvPr id="7" name="Рисунок 3">
            <a:extLst>
              <a:ext uri="{FF2B5EF4-FFF2-40B4-BE49-F238E27FC236}">
                <a16:creationId xmlns:a16="http://schemas.microsoft.com/office/drawing/2014/main" xmlns="" id="{1E3AD172-8878-2B4E-8EE2-C156CBA72BE3}"/>
              </a:ext>
            </a:extLst>
          </p:cNvPr>
          <p:cNvPicPr>
            <a:picLocks noChangeAspect="1"/>
          </p:cNvPicPr>
          <p:nvPr userDrawn="1"/>
        </p:nvPicPr>
        <p:blipFill rotWithShape="1">
          <a:blip r:embed="rId3" cstate="print"/>
          <a:srcRect l="3666" t="6409" r="69767" b="80248"/>
          <a:stretch/>
        </p:blipFill>
        <p:spPr>
          <a:xfrm>
            <a:off x="4744725" y="363133"/>
            <a:ext cx="2384474" cy="899803"/>
          </a:xfrm>
          <a:prstGeom prst="rect">
            <a:avLst/>
          </a:prstGeom>
        </p:spPr>
      </p:pic>
      <p:pic>
        <p:nvPicPr>
          <p:cNvPr id="8" name="Picture 7">
            <a:extLst>
              <a:ext uri="{FF2B5EF4-FFF2-40B4-BE49-F238E27FC236}">
                <a16:creationId xmlns:a16="http://schemas.microsoft.com/office/drawing/2014/main" xmlns="" id="{D7D42619-72DF-7A45-9CBA-02C4B8A35D5A}"/>
              </a:ext>
            </a:extLst>
          </p:cNvPr>
          <p:cNvPicPr>
            <a:picLocks noChangeAspect="1"/>
          </p:cNvPicPr>
          <p:nvPr userDrawn="1"/>
        </p:nvPicPr>
        <p:blipFill rotWithShape="1">
          <a:blip r:embed="rId4" cstate="print"/>
          <a:srcRect b="28162"/>
          <a:stretch/>
        </p:blipFill>
        <p:spPr>
          <a:xfrm>
            <a:off x="5192039" y="4615430"/>
            <a:ext cx="2729427" cy="2242571"/>
          </a:xfrm>
          <a:prstGeom prst="rect">
            <a:avLst/>
          </a:prstGeom>
        </p:spPr>
      </p:pic>
      <p:pic>
        <p:nvPicPr>
          <p:cNvPr id="9" name="Picture 8">
            <a:extLst>
              <a:ext uri="{FF2B5EF4-FFF2-40B4-BE49-F238E27FC236}">
                <a16:creationId xmlns:a16="http://schemas.microsoft.com/office/drawing/2014/main" xmlns="" id="{0435EEDF-12E9-F045-AAFF-B6A6BA90EEDE}"/>
              </a:ext>
            </a:extLst>
          </p:cNvPr>
          <p:cNvPicPr>
            <a:picLocks noChangeAspect="1"/>
          </p:cNvPicPr>
          <p:nvPr userDrawn="1"/>
        </p:nvPicPr>
        <p:blipFill>
          <a:blip r:embed="rId5" cstate="print"/>
          <a:stretch>
            <a:fillRect/>
          </a:stretch>
        </p:blipFill>
        <p:spPr>
          <a:xfrm>
            <a:off x="415978" y="383806"/>
            <a:ext cx="2778183" cy="1024798"/>
          </a:xfrm>
          <a:prstGeom prst="rect">
            <a:avLst/>
          </a:prstGeom>
        </p:spPr>
      </p:pic>
      <p:pic>
        <p:nvPicPr>
          <p:cNvPr id="3" name="Picture 2">
            <a:extLst>
              <a:ext uri="{FF2B5EF4-FFF2-40B4-BE49-F238E27FC236}">
                <a16:creationId xmlns:a16="http://schemas.microsoft.com/office/drawing/2014/main" xmlns="" id="{595CC2FF-229A-7440-970A-B1FD2FA952A7}"/>
              </a:ext>
            </a:extLst>
          </p:cNvPr>
          <p:cNvPicPr>
            <a:picLocks noChangeAspect="1"/>
          </p:cNvPicPr>
          <p:nvPr userDrawn="1"/>
        </p:nvPicPr>
        <p:blipFill>
          <a:blip r:embed="rId6" cstate="print"/>
          <a:stretch>
            <a:fillRect/>
          </a:stretch>
        </p:blipFill>
        <p:spPr>
          <a:xfrm>
            <a:off x="3202360" y="355072"/>
            <a:ext cx="1504665" cy="1082264"/>
          </a:xfrm>
          <a:prstGeom prst="rect">
            <a:avLst/>
          </a:prstGeom>
        </p:spPr>
      </p:pic>
    </p:spTree>
    <p:extLst>
      <p:ext uri="{BB962C8B-B14F-4D97-AF65-F5344CB8AC3E}">
        <p14:creationId xmlns:p14="http://schemas.microsoft.com/office/powerpoint/2010/main" xmlns="" val="284058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hasCustomPrompt="1"/>
          </p:nvPr>
        </p:nvSpPr>
        <p:spPr>
          <a:xfrm>
            <a:off x="457200" y="1011687"/>
            <a:ext cx="8229600" cy="794081"/>
          </a:xfrm>
          <a:prstGeom prst="rect">
            <a:avLst/>
          </a:prstGeom>
        </p:spPr>
        <p:txBody>
          <a:bodyPr lIns="99551" tIns="49775" rIns="99551" bIns="49775"/>
          <a:lstStyle>
            <a:lvl1pPr algn="l">
              <a:defRPr sz="1711" b="1">
                <a:solidFill>
                  <a:schemeClr val="tx1">
                    <a:lumMod val="75000"/>
                    <a:lumOff val="25000"/>
                  </a:schemeClr>
                </a:solidFill>
              </a:defRPr>
            </a:lvl1pPr>
          </a:lstStyle>
          <a:p>
            <a:r>
              <a:rPr lang="en-US" dirty="0"/>
              <a:t>ОБРАЗЕЦ ЗАГОЛОВКА</a:t>
            </a:r>
            <a:endParaRPr lang="ru-RU" dirty="0"/>
          </a:p>
        </p:txBody>
      </p:sp>
      <p:sp>
        <p:nvSpPr>
          <p:cNvPr id="3" name="Содержимое 2"/>
          <p:cNvSpPr>
            <a:spLocks noGrp="1"/>
          </p:cNvSpPr>
          <p:nvPr>
            <p:ph idx="1"/>
          </p:nvPr>
        </p:nvSpPr>
        <p:spPr>
          <a:xfrm>
            <a:off x="3175975" y="1805768"/>
            <a:ext cx="5511542" cy="463044"/>
          </a:xfrm>
          <a:prstGeom prst="rect">
            <a:avLst/>
          </a:prstGeom>
        </p:spPr>
        <p:txBody>
          <a:bodyPr lIns="99551" tIns="49775" rIns="99551" bIns="49775"/>
          <a:lstStyle>
            <a:lvl1pPr marL="0" marR="0" indent="0" algn="l" defTabSz="425829" rtl="0" eaLnBrk="1" fontAlgn="auto" latinLnBrk="0" hangingPunct="1">
              <a:lnSpc>
                <a:spcPct val="100000"/>
              </a:lnSpc>
              <a:spcBef>
                <a:spcPct val="20000"/>
              </a:spcBef>
              <a:spcAft>
                <a:spcPts val="0"/>
              </a:spcAft>
              <a:buClrTx/>
              <a:buSzTx/>
              <a:buFontTx/>
              <a:buNone/>
              <a:tabLst/>
              <a:defRPr sz="1369">
                <a:solidFill>
                  <a:srgbClr val="00909B"/>
                </a:solidFill>
              </a:defRPr>
            </a:lvl1pPr>
            <a:lvl2pPr algn="l">
              <a:defRPr/>
            </a:lvl2pPr>
            <a:lvl3pPr algn="l">
              <a:defRPr/>
            </a:lvl3pPr>
            <a:lvl4pPr algn="l">
              <a:defRPr/>
            </a:lvl4pPr>
            <a:lvl5pPr algn="l">
              <a:defRPr/>
            </a:lvl5pPr>
          </a:lstStyle>
          <a:p>
            <a:pPr lvl="0"/>
            <a:r>
              <a:rPr lang="en-US" dirty="0" err="1"/>
              <a:t>Образец</a:t>
            </a:r>
            <a:r>
              <a:rPr lang="en-US" dirty="0"/>
              <a:t> </a:t>
            </a:r>
            <a:r>
              <a:rPr lang="en-US" dirty="0" err="1"/>
              <a:t>текста</a:t>
            </a:r>
            <a:endParaRPr lang="ru-RU" dirty="0"/>
          </a:p>
          <a:p>
            <a:pPr lvl="0"/>
            <a:endParaRPr lang="ru-RU" dirty="0"/>
          </a:p>
        </p:txBody>
      </p:sp>
      <p:sp>
        <p:nvSpPr>
          <p:cNvPr id="8" name="Номер слайда 5"/>
          <p:cNvSpPr>
            <a:spLocks noGrp="1"/>
          </p:cNvSpPr>
          <p:nvPr>
            <p:ph type="sldNum" sz="quarter" idx="4"/>
          </p:nvPr>
        </p:nvSpPr>
        <p:spPr>
          <a:xfrm>
            <a:off x="8324706" y="6398999"/>
            <a:ext cx="414246" cy="271659"/>
          </a:xfrm>
          <a:prstGeom prst="rect">
            <a:avLst/>
          </a:prstGeom>
        </p:spPr>
        <p:txBody>
          <a:bodyPr vert="horz" lIns="99551" tIns="49775" rIns="99551" bIns="49775" rtlCol="0" anchor="ctr"/>
          <a:lstStyle>
            <a:lvl1pPr algn="r">
              <a:defRPr sz="1112">
                <a:solidFill>
                  <a:srgbClr val="685BB6"/>
                </a:solidFill>
                <a:latin typeface="Tahoma"/>
              </a:defRPr>
            </a:lvl1pPr>
          </a:lstStyle>
          <a:p>
            <a:fld id="{23D704CE-4D68-584A-838A-AE5576E77FBD}" type="slidenum">
              <a:rPr lang="ru-RU" smtClean="0"/>
              <a:pPr/>
              <a:t>‹#›</a:t>
            </a:fld>
            <a:endParaRPr lang="ru-RU" dirty="0"/>
          </a:p>
        </p:txBody>
      </p:sp>
      <p:sp>
        <p:nvSpPr>
          <p:cNvPr id="6" name="Содержимое 2"/>
          <p:cNvSpPr>
            <a:spLocks noGrp="1"/>
          </p:cNvSpPr>
          <p:nvPr>
            <p:ph idx="10"/>
          </p:nvPr>
        </p:nvSpPr>
        <p:spPr>
          <a:xfrm>
            <a:off x="457201" y="1805767"/>
            <a:ext cx="2585005" cy="4288360"/>
          </a:xfrm>
          <a:prstGeom prst="rect">
            <a:avLst/>
          </a:prstGeom>
        </p:spPr>
        <p:txBody>
          <a:bodyPr lIns="99551" tIns="49775" rIns="99551" bIns="49775"/>
          <a:lstStyle>
            <a:lvl1pPr marL="145318" indent="-145318" algn="l">
              <a:buClr>
                <a:srgbClr val="00909B"/>
              </a:buClr>
              <a:tabLst/>
              <a:defRPr sz="1027">
                <a:solidFill>
                  <a:schemeClr val="tx1">
                    <a:lumMod val="75000"/>
                    <a:lumOff val="25000"/>
                  </a:schemeClr>
                </a:solidFill>
              </a:defRPr>
            </a:lvl1pPr>
            <a:lvl2pPr algn="l">
              <a:defRPr/>
            </a:lvl2pPr>
            <a:lvl3pPr algn="l">
              <a:defRPr/>
            </a:lvl3pPr>
            <a:lvl4pPr algn="l">
              <a:defRPr/>
            </a:lvl4pPr>
            <a:lvl5pPr algn="l">
              <a:defRPr/>
            </a:lvl5pPr>
          </a:lstStyle>
          <a:p>
            <a:pPr lvl="0"/>
            <a:r>
              <a:rPr lang="en-US" dirty="0" err="1"/>
              <a:t>Образец</a:t>
            </a:r>
            <a:r>
              <a:rPr lang="en-US" dirty="0"/>
              <a:t> </a:t>
            </a:r>
            <a:r>
              <a:rPr lang="en-US" dirty="0" err="1"/>
              <a:t>текста</a:t>
            </a:r>
            <a:endParaRPr lang="ru-RU" dirty="0"/>
          </a:p>
        </p:txBody>
      </p:sp>
      <p:sp>
        <p:nvSpPr>
          <p:cNvPr id="10" name="Содержимое 2"/>
          <p:cNvSpPr>
            <a:spLocks noGrp="1"/>
          </p:cNvSpPr>
          <p:nvPr>
            <p:ph idx="11" hasCustomPrompt="1"/>
          </p:nvPr>
        </p:nvSpPr>
        <p:spPr>
          <a:xfrm>
            <a:off x="3175975" y="2371940"/>
            <a:ext cx="5510824" cy="3708705"/>
          </a:xfrm>
          <a:prstGeom prst="rect">
            <a:avLst/>
          </a:prstGeom>
        </p:spPr>
        <p:txBody>
          <a:bodyPr lIns="99551" tIns="49775" rIns="99551" bIns="49775"/>
          <a:lstStyle>
            <a:lvl1pPr marL="0" indent="0" algn="l">
              <a:buNone/>
              <a:defRPr sz="1027">
                <a:solidFill>
                  <a:schemeClr val="tx1">
                    <a:lumMod val="75000"/>
                    <a:lumOff val="25000"/>
                  </a:schemeClr>
                </a:solidFill>
              </a:defRPr>
            </a:lvl1pPr>
            <a:lvl2pPr algn="l">
              <a:defRPr/>
            </a:lvl2pPr>
            <a:lvl3pPr algn="l">
              <a:defRPr/>
            </a:lvl3pPr>
            <a:lvl4pPr algn="l">
              <a:defRPr/>
            </a:lvl4pPr>
            <a:lvl5pPr algn="l">
              <a:defRPr/>
            </a:lvl5pPr>
          </a:lstStyle>
          <a:p>
            <a:pPr lvl="0"/>
            <a:r>
              <a:rPr lang="ru-RU" dirty="0"/>
              <a:t>Текст</a:t>
            </a:r>
          </a:p>
        </p:txBody>
      </p:sp>
      <p:pic>
        <p:nvPicPr>
          <p:cNvPr id="7" name="Рисунок 3">
            <a:extLst>
              <a:ext uri="{FF2B5EF4-FFF2-40B4-BE49-F238E27FC236}">
                <a16:creationId xmlns:a16="http://schemas.microsoft.com/office/drawing/2014/main" xmlns="" id="{DDD74E02-2E46-3E4D-8DA4-0E1CBD93E0CF}"/>
              </a:ext>
            </a:extLst>
          </p:cNvPr>
          <p:cNvPicPr>
            <a:picLocks noChangeAspect="1"/>
          </p:cNvPicPr>
          <p:nvPr userDrawn="1"/>
        </p:nvPicPr>
        <p:blipFill rotWithShape="1">
          <a:blip r:embed="rId2" cstate="print"/>
          <a:srcRect l="3666" t="6409" r="69767" b="80248"/>
          <a:stretch/>
        </p:blipFill>
        <p:spPr>
          <a:xfrm>
            <a:off x="273843" y="7509"/>
            <a:ext cx="2431990" cy="917734"/>
          </a:xfrm>
          <a:prstGeom prst="rect">
            <a:avLst/>
          </a:prstGeom>
        </p:spPr>
      </p:pic>
      <p:pic>
        <p:nvPicPr>
          <p:cNvPr id="5" name="Picture 4">
            <a:extLst>
              <a:ext uri="{FF2B5EF4-FFF2-40B4-BE49-F238E27FC236}">
                <a16:creationId xmlns:a16="http://schemas.microsoft.com/office/drawing/2014/main" xmlns="" id="{A3E5282F-6420-D340-BC72-2E9F65F21916}"/>
              </a:ext>
            </a:extLst>
          </p:cNvPr>
          <p:cNvPicPr>
            <a:picLocks noChangeAspect="1"/>
          </p:cNvPicPr>
          <p:nvPr userDrawn="1"/>
        </p:nvPicPr>
        <p:blipFill rotWithShape="1">
          <a:blip r:embed="rId3"/>
          <a:srcRect l="35153"/>
          <a:stretch/>
        </p:blipFill>
        <p:spPr>
          <a:xfrm>
            <a:off x="5183638" y="0"/>
            <a:ext cx="3960361" cy="971035"/>
          </a:xfrm>
          <a:prstGeom prst="rect">
            <a:avLst/>
          </a:prstGeom>
        </p:spPr>
      </p:pic>
      <p:pic>
        <p:nvPicPr>
          <p:cNvPr id="9" name="Picture 8">
            <a:extLst>
              <a:ext uri="{FF2B5EF4-FFF2-40B4-BE49-F238E27FC236}">
                <a16:creationId xmlns:a16="http://schemas.microsoft.com/office/drawing/2014/main" xmlns="" id="{44F05770-E45E-9946-B355-0587D9F04CE8}"/>
              </a:ext>
            </a:extLst>
          </p:cNvPr>
          <p:cNvPicPr>
            <a:picLocks noChangeAspect="1"/>
          </p:cNvPicPr>
          <p:nvPr userDrawn="1"/>
        </p:nvPicPr>
        <p:blipFill>
          <a:blip r:embed="rId4" cstate="print"/>
          <a:stretch>
            <a:fillRect/>
          </a:stretch>
        </p:blipFill>
        <p:spPr>
          <a:xfrm>
            <a:off x="3559021" y="7509"/>
            <a:ext cx="1351299" cy="971952"/>
          </a:xfrm>
          <a:prstGeom prst="rect">
            <a:avLst/>
          </a:prstGeom>
        </p:spPr>
      </p:pic>
    </p:spTree>
    <p:extLst>
      <p:ext uri="{BB962C8B-B14F-4D97-AF65-F5344CB8AC3E}">
        <p14:creationId xmlns:p14="http://schemas.microsoft.com/office/powerpoint/2010/main" xmlns="" val="275393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раздела">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5591FA0-68DE-5D41-9EC6-C1F03BA3D12C}"/>
              </a:ext>
            </a:extLst>
          </p:cNvPr>
          <p:cNvPicPr>
            <a:picLocks noChangeAspect="1"/>
          </p:cNvPicPr>
          <p:nvPr userDrawn="1"/>
        </p:nvPicPr>
        <p:blipFill rotWithShape="1">
          <a:blip r:embed="rId2"/>
          <a:srcRect l="4635" t="40550"/>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22C831A5-9C48-464C-8030-920CB3EB68A3}"/>
              </a:ext>
            </a:extLst>
          </p:cNvPr>
          <p:cNvPicPr>
            <a:picLocks noChangeAspect="1"/>
          </p:cNvPicPr>
          <p:nvPr userDrawn="1"/>
        </p:nvPicPr>
        <p:blipFill rotWithShape="1">
          <a:blip r:embed="rId3"/>
          <a:srcRect b="28162"/>
          <a:stretch/>
        </p:blipFill>
        <p:spPr>
          <a:xfrm>
            <a:off x="3330362" y="3085826"/>
            <a:ext cx="4591104" cy="3772175"/>
          </a:xfrm>
          <a:prstGeom prst="rect">
            <a:avLst/>
          </a:prstGeom>
        </p:spPr>
      </p:pic>
      <p:sp>
        <p:nvSpPr>
          <p:cNvPr id="5" name="Название 1">
            <a:extLst>
              <a:ext uri="{FF2B5EF4-FFF2-40B4-BE49-F238E27FC236}">
                <a16:creationId xmlns:a16="http://schemas.microsoft.com/office/drawing/2014/main" xmlns="" id="{FD97CC8C-CB79-CA4D-9873-4064BBDA385F}"/>
              </a:ext>
            </a:extLst>
          </p:cNvPr>
          <p:cNvSpPr>
            <a:spLocks noGrp="1"/>
          </p:cNvSpPr>
          <p:nvPr>
            <p:ph type="title"/>
          </p:nvPr>
        </p:nvSpPr>
        <p:spPr>
          <a:xfrm>
            <a:off x="1979811" y="2857034"/>
            <a:ext cx="5184377" cy="1632666"/>
          </a:xfrm>
          <a:prstGeom prst="rect">
            <a:avLst/>
          </a:prstGeom>
        </p:spPr>
        <p:txBody>
          <a:bodyPr lIns="99551" tIns="49775" rIns="99551" bIns="49775" anchor="t"/>
          <a:lstStyle>
            <a:lvl1pPr algn="l">
              <a:defRPr sz="3422" b="1" cap="all">
                <a:solidFill>
                  <a:schemeClr val="bg1"/>
                </a:solidFill>
              </a:defRPr>
            </a:lvl1pPr>
          </a:lstStyle>
          <a:p>
            <a:r>
              <a:rPr lang="en-US" dirty="0" err="1"/>
              <a:t>Образец</a:t>
            </a:r>
            <a:r>
              <a:rPr lang="en-US" dirty="0"/>
              <a:t> </a:t>
            </a:r>
            <a:r>
              <a:rPr lang="en-US" dirty="0" err="1"/>
              <a:t>заголовка</a:t>
            </a:r>
            <a:endParaRPr lang="ru-RU" dirty="0"/>
          </a:p>
        </p:txBody>
      </p:sp>
    </p:spTree>
    <p:extLst>
      <p:ext uri="{BB962C8B-B14F-4D97-AF65-F5344CB8AC3E}">
        <p14:creationId xmlns:p14="http://schemas.microsoft.com/office/powerpoint/2010/main" xmlns="" val="371819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Текст заголовка</a:t>
            </a:r>
          </a:p>
        </p:txBody>
      </p:sp>
      <p:sp>
        <p:nvSpPr>
          <p:cNvPr id="39" name="Shape 39"/>
          <p:cNvSpPr>
            <a:spLocks noGrp="1"/>
          </p:cNvSpPr>
          <p:nvPr>
            <p:ph type="body" sz="half" idx="1"/>
          </p:nvPr>
        </p:nvSpPr>
        <p:spPr>
          <a:xfrm>
            <a:off x="628650" y="1825625"/>
            <a:ext cx="3886200" cy="4351338"/>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Shape 40"/>
          <p:cNvSpPr>
            <a:spLocks noGrp="1"/>
          </p:cNvSpPr>
          <p:nvPr>
            <p:ph type="sldNum" sz="quarter" idx="2"/>
          </p:nvPr>
        </p:nvSpPr>
        <p:spPr>
          <a:xfrm>
            <a:off x="8251373" y="6404295"/>
            <a:ext cx="263979" cy="269237"/>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629841" y="365125"/>
            <a:ext cx="7886701" cy="1325564"/>
          </a:xfrm>
          <a:prstGeom prst="rect">
            <a:avLst/>
          </a:prstGeom>
        </p:spPr>
        <p:txBody>
          <a:bodyPr/>
          <a:lstStyle/>
          <a:p>
            <a:r>
              <a:t>Текст заголовка</a:t>
            </a:r>
          </a:p>
        </p:txBody>
      </p:sp>
      <p:sp>
        <p:nvSpPr>
          <p:cNvPr id="48" name="Shape 48"/>
          <p:cNvSpPr>
            <a:spLocks noGrp="1"/>
          </p:cNvSpPr>
          <p:nvPr>
            <p:ph type="body" sz="quarter" idx="1"/>
          </p:nvPr>
        </p:nvSpPr>
        <p:spPr>
          <a:xfrm>
            <a:off x="629841" y="1681163"/>
            <a:ext cx="3868343" cy="823917"/>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9" name="Shape 49"/>
          <p:cNvSpPr>
            <a:spLocks noGrp="1"/>
          </p:cNvSpPr>
          <p:nvPr>
            <p:ph type="body" sz="quarter" idx="13"/>
          </p:nvPr>
        </p:nvSpPr>
        <p:spPr>
          <a:xfrm>
            <a:off x="4629148" y="1681163"/>
            <a:ext cx="3887396" cy="823914"/>
          </a:xfrm>
          <a:prstGeom prst="rect">
            <a:avLst/>
          </a:prstGeom>
        </p:spPr>
        <p:txBody>
          <a:bodyPr anchor="b"/>
          <a:lstStyle/>
          <a:p>
            <a:endParaRPr/>
          </a:p>
        </p:txBody>
      </p:sp>
      <p:sp>
        <p:nvSpPr>
          <p:cNvPr id="50" name="Shape 50"/>
          <p:cNvSpPr>
            <a:spLocks noGrp="1"/>
          </p:cNvSpPr>
          <p:nvPr>
            <p:ph type="sldNum" sz="quarter" idx="2"/>
          </p:nvPr>
        </p:nvSpPr>
        <p:spPr>
          <a:xfrm>
            <a:off x="8251373" y="6404295"/>
            <a:ext cx="263979" cy="269237"/>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Текст заголовка</a:t>
            </a:r>
          </a:p>
        </p:txBody>
      </p:sp>
      <p:sp>
        <p:nvSpPr>
          <p:cNvPr id="58" name="Shape 58"/>
          <p:cNvSpPr>
            <a:spLocks noGrp="1"/>
          </p:cNvSpPr>
          <p:nvPr>
            <p:ph type="sldNum" sz="quarter" idx="2"/>
          </p:nvPr>
        </p:nvSpPr>
        <p:spPr>
          <a:xfrm>
            <a:off x="8251373" y="6404295"/>
            <a:ext cx="263979" cy="269237"/>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xfrm>
            <a:off x="8251373" y="6404295"/>
            <a:ext cx="263979" cy="269237"/>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629841" y="457200"/>
            <a:ext cx="2949178" cy="1600200"/>
          </a:xfrm>
          <a:prstGeom prst="rect">
            <a:avLst/>
          </a:prstGeom>
        </p:spPr>
        <p:txBody>
          <a:bodyPr anchor="b"/>
          <a:lstStyle>
            <a:lvl1pPr>
              <a:defRPr sz="3200"/>
            </a:lvl1pPr>
          </a:lstStyle>
          <a:p>
            <a:r>
              <a:t>Текст заголовка</a:t>
            </a:r>
          </a:p>
        </p:txBody>
      </p:sp>
      <p:sp>
        <p:nvSpPr>
          <p:cNvPr id="73" name="Shape 73"/>
          <p:cNvSpPr>
            <a:spLocks noGrp="1"/>
          </p:cNvSpPr>
          <p:nvPr>
            <p:ph type="body" sz="half" idx="1"/>
          </p:nvPr>
        </p:nvSpPr>
        <p:spPr>
          <a:xfrm>
            <a:off x="3887391" y="987425"/>
            <a:ext cx="4629152" cy="4873627"/>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4" name="Shape 74"/>
          <p:cNvSpPr>
            <a:spLocks noGrp="1"/>
          </p:cNvSpPr>
          <p:nvPr>
            <p:ph type="body" sz="quarter" idx="13"/>
          </p:nvPr>
        </p:nvSpPr>
        <p:spPr>
          <a:xfrm>
            <a:off x="629838" y="2057400"/>
            <a:ext cx="2949183" cy="3811588"/>
          </a:xfrm>
          <a:prstGeom prst="rect">
            <a:avLst/>
          </a:prstGeom>
        </p:spPr>
        <p:txBody>
          <a:bodyPr/>
          <a:lstStyle/>
          <a:p>
            <a:endParaRPr/>
          </a:p>
        </p:txBody>
      </p:sp>
      <p:sp>
        <p:nvSpPr>
          <p:cNvPr id="75" name="Shape 75"/>
          <p:cNvSpPr>
            <a:spLocks noGrp="1"/>
          </p:cNvSpPr>
          <p:nvPr>
            <p:ph type="sldNum" sz="quarter" idx="2"/>
          </p:nvPr>
        </p:nvSpPr>
        <p:spPr>
          <a:xfrm>
            <a:off x="8251373" y="6404295"/>
            <a:ext cx="263979" cy="269237"/>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629841" y="457200"/>
            <a:ext cx="2949178" cy="1600200"/>
          </a:xfrm>
          <a:prstGeom prst="rect">
            <a:avLst/>
          </a:prstGeom>
        </p:spPr>
        <p:txBody>
          <a:bodyPr anchor="b"/>
          <a:lstStyle>
            <a:lvl1pPr>
              <a:defRPr sz="3200"/>
            </a:lvl1pPr>
          </a:lstStyle>
          <a:p>
            <a:r>
              <a:t>Текст заголовка</a:t>
            </a:r>
          </a:p>
        </p:txBody>
      </p:sp>
      <p:sp>
        <p:nvSpPr>
          <p:cNvPr id="83" name="Shape 83"/>
          <p:cNvSpPr>
            <a:spLocks noGrp="1"/>
          </p:cNvSpPr>
          <p:nvPr>
            <p:ph type="pic" sz="half" idx="13"/>
          </p:nvPr>
        </p:nvSpPr>
        <p:spPr>
          <a:xfrm>
            <a:off x="3887391" y="987425"/>
            <a:ext cx="4629152" cy="4873627"/>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5" name="Shape 85"/>
          <p:cNvSpPr>
            <a:spLocks noGrp="1"/>
          </p:cNvSpPr>
          <p:nvPr>
            <p:ph type="sldNum" sz="quarter" idx="2"/>
          </p:nvPr>
        </p:nvSpPr>
        <p:spPr>
          <a:xfrm>
            <a:off x="8251373" y="6404295"/>
            <a:ext cx="263979" cy="269237"/>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Текст заголовка</a:t>
            </a:r>
          </a:p>
        </p:txBody>
      </p:sp>
      <p:sp>
        <p:nvSpPr>
          <p:cNvPr id="93" name="Shape 93"/>
          <p:cNvSpPr>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4" name="Shape 94"/>
          <p:cNvSpPr>
            <a:spLocks noGrp="1"/>
          </p:cNvSpPr>
          <p:nvPr>
            <p:ph type="sldNum" sz="quarter" idx="2"/>
          </p:nvPr>
        </p:nvSpPr>
        <p:spPr>
          <a:xfrm>
            <a:off x="8251373" y="6404295"/>
            <a:ext cx="263979" cy="269237"/>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543675" y="365125"/>
            <a:ext cx="1971675" cy="5811838"/>
          </a:xfrm>
          <a:prstGeom prst="rect">
            <a:avLst/>
          </a:prstGeom>
        </p:spPr>
        <p:txBody>
          <a:bodyPr/>
          <a:lstStyle/>
          <a:p>
            <a:r>
              <a:t>Текст заголовка</a:t>
            </a:r>
          </a:p>
        </p:txBody>
      </p:sp>
      <p:sp>
        <p:nvSpPr>
          <p:cNvPr id="102" name="Shape 102"/>
          <p:cNvSpPr>
            <a:spLocks noGrp="1"/>
          </p:cNvSpPr>
          <p:nvPr>
            <p:ph type="body" idx="1"/>
          </p:nvPr>
        </p:nvSpPr>
        <p:spPr>
          <a:xfrm>
            <a:off x="628650" y="365125"/>
            <a:ext cx="5800725" cy="5811838"/>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3" name="Shape 103"/>
          <p:cNvSpPr>
            <a:spLocks noGrp="1"/>
          </p:cNvSpPr>
          <p:nvPr>
            <p:ph type="sldNum" sz="quarter" idx="2"/>
          </p:nvPr>
        </p:nvSpPr>
        <p:spPr>
          <a:xfrm>
            <a:off x="8251373" y="6404295"/>
            <a:ext cx="263979" cy="269237"/>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Текст заголовка</a:t>
            </a:r>
          </a:p>
        </p:txBody>
      </p:sp>
      <p:sp>
        <p:nvSpPr>
          <p:cNvPr id="3" name="Shape 3"/>
          <p:cNvSpPr>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Shape 4"/>
          <p:cNvSpPr>
            <a:spLocks noGrp="1"/>
          </p:cNvSpPr>
          <p:nvPr>
            <p:ph type="sldNum" sz="quarter" idx="2"/>
          </p:nvPr>
        </p:nvSpPr>
        <p:spPr>
          <a:xfrm>
            <a:off x="8251374" y="6404295"/>
            <a:ext cx="263979"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2" r:id="rId10"/>
    <p:sldLayoutId id="2147483663" r:id="rId11"/>
    <p:sldLayoutId id="2147483664"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41.png"/><Relationship Id="rId4" Type="http://schemas.openxmlformats.org/officeDocument/2006/relationships/image" Target="../media/image39.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46.svg"/><Relationship Id="rId11" Type="http://schemas.openxmlformats.org/officeDocument/2006/relationships/image" Target="../media/image48.jpe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jpe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52.png"/><Relationship Id="rId11" Type="http://schemas.openxmlformats.org/officeDocument/2006/relationships/image" Target="../media/image57.jpeg"/><Relationship Id="rId5" Type="http://schemas.openxmlformats.org/officeDocument/2006/relationships/image" Target="../media/image51.png"/><Relationship Id="rId10" Type="http://schemas.openxmlformats.org/officeDocument/2006/relationships/image" Target="../media/image56.jpeg"/><Relationship Id="rId4" Type="http://schemas.openxmlformats.org/officeDocument/2006/relationships/image" Target="../media/image50.png"/><Relationship Id="rId9"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EAD4F-4257-D143-A13A-A9D056CF9F8C}"/>
              </a:ext>
            </a:extLst>
          </p:cNvPr>
          <p:cNvSpPr>
            <a:spLocks noGrp="1"/>
          </p:cNvSpPr>
          <p:nvPr>
            <p:ph type="title"/>
          </p:nvPr>
        </p:nvSpPr>
        <p:spPr/>
        <p:txBody>
          <a:bodyPr/>
          <a:lstStyle/>
          <a:p>
            <a:r>
              <a:rPr lang="ru-RU" dirty="0"/>
              <a:t>УПРАВЛЕНИЕ ЛИЧНЫМ БЮДЖЕТОМ</a:t>
            </a:r>
          </a:p>
        </p:txBody>
      </p:sp>
    </p:spTree>
    <p:extLst>
      <p:ext uri="{BB962C8B-B14F-4D97-AF65-F5344CB8AC3E}">
        <p14:creationId xmlns:p14="http://schemas.microsoft.com/office/powerpoint/2010/main" xmlns="" val="133109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58543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10</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00126" y="1400887"/>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pPr defTabSz="293351">
              <a:spcBef>
                <a:spcPct val="20000"/>
              </a:spcBef>
            </a:pPr>
            <a:r>
              <a:rPr lang="ru-RU" altLang="ru-RU" sz="2053" b="0" dirty="0">
                <a:solidFill>
                  <a:srgbClr val="4CAF90"/>
                </a:solidFill>
              </a:rPr>
              <a:t>Способы ведения учета</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8" name="Прямоугольник 7">
            <a:extLst>
              <a:ext uri="{FF2B5EF4-FFF2-40B4-BE49-F238E27FC236}">
                <a16:creationId xmlns:a16="http://schemas.microsoft.com/office/drawing/2014/main" xmlns="" id="{BA423D6C-6FA4-4AB4-B1D5-8D2B93E6CFC9}"/>
              </a:ext>
            </a:extLst>
          </p:cNvPr>
          <p:cNvSpPr/>
          <p:nvPr/>
        </p:nvSpPr>
        <p:spPr>
          <a:xfrm>
            <a:off x="5449454" y="1709830"/>
            <a:ext cx="2810819" cy="2677656"/>
          </a:xfrm>
          <a:prstGeom prst="rect">
            <a:avLst/>
          </a:prstGeom>
        </p:spPr>
        <p:txBody>
          <a:bodyPr wrap="square">
            <a:spAutoFit/>
          </a:bodyPr>
          <a:lstStyle/>
          <a:p>
            <a:pPr defTabSz="293351">
              <a:lnSpc>
                <a:spcPct val="200000"/>
              </a:lnSpc>
              <a:defRPr/>
            </a:pPr>
            <a:r>
              <a:rPr lang="en-US"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Easy Finance</a:t>
            </a:r>
          </a:p>
          <a:p>
            <a:pPr defTabSz="293351">
              <a:lnSpc>
                <a:spcPct val="200000"/>
              </a:lnSpc>
              <a:defRPr/>
            </a:pPr>
            <a:r>
              <a:rPr lang="en-US"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Dzen</a:t>
            </a:r>
            <a:r>
              <a:rPr lang="en-US"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Money</a:t>
            </a:r>
          </a:p>
          <a:p>
            <a:pPr defTabSz="293351">
              <a:lnSpc>
                <a:spcPct val="200000"/>
              </a:lnSpc>
              <a:defRPr/>
            </a:pPr>
            <a:r>
              <a:rPr lang="en-US" sz="14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CoinKeeper</a:t>
            </a:r>
            <a:endParaRPr lang="ru-RU"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defTabSz="293351">
              <a:lnSpc>
                <a:spcPct val="200000"/>
              </a:lnSpc>
              <a:defRPr/>
            </a:pPr>
            <a:r>
              <a:rPr lang="en-US"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Family</a:t>
            </a:r>
            <a:endParaRPr lang="ru-RU"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defTabSz="293351">
              <a:lnSpc>
                <a:spcPct val="200000"/>
              </a:lnSpc>
              <a:defRPr/>
            </a:pPr>
            <a:r>
              <a:rPr lang="ru-RU"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1C-Деньги</a:t>
            </a:r>
          </a:p>
          <a:p>
            <a:pPr defTabSz="293351">
              <a:lnSpc>
                <a:spcPct val="200000"/>
              </a:lnSpc>
              <a:defRPr/>
            </a:pPr>
            <a:r>
              <a:rPr lang="ru-RU"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Домашняя бухгалтерия</a:t>
            </a:r>
            <a:endParaRPr lang="en-US" sz="1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Рисунок 8">
            <a:extLst>
              <a:ext uri="{FF2B5EF4-FFF2-40B4-BE49-F238E27FC236}">
                <a16:creationId xmlns:a16="http://schemas.microsoft.com/office/drawing/2014/main" xmlns="" id="{5F7C77DF-D0EE-C54E-BA93-C09FD0D6CB83}"/>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xmlns="">
                  <a14:imgLayer r:embed="rId4">
                    <a14:imgEffect>
                      <a14:colorTemperature colorTemp="6666"/>
                    </a14:imgEffect>
                    <a14:imgEffect>
                      <a14:saturation sat="396000"/>
                    </a14:imgEffect>
                    <a14:imgEffect>
                      <a14:brightnessContrast bright="10000" contrast="25000"/>
                    </a14:imgEffect>
                  </a14:imgLayer>
                </a14:imgProps>
              </a:ext>
              <a:ext uri="{28A0092B-C50C-407E-A947-70E740481C1C}">
                <a14:useLocalDpi xmlns:a14="http://schemas.microsoft.com/office/drawing/2010/main" xmlns="" val="0"/>
              </a:ext>
            </a:extLst>
          </a:blip>
          <a:stretch>
            <a:fillRect/>
          </a:stretch>
        </p:blipFill>
        <p:spPr>
          <a:xfrm>
            <a:off x="4940274" y="1868843"/>
            <a:ext cx="282944" cy="282944"/>
          </a:xfrm>
          <a:prstGeom prst="rect">
            <a:avLst/>
          </a:prstGeom>
        </p:spPr>
      </p:pic>
      <p:pic>
        <p:nvPicPr>
          <p:cNvPr id="11" name="Рисунок 10">
            <a:extLst>
              <a:ext uri="{FF2B5EF4-FFF2-40B4-BE49-F238E27FC236}">
                <a16:creationId xmlns:a16="http://schemas.microsoft.com/office/drawing/2014/main" xmlns="" id="{CF2C0407-3A47-2740-BC14-632E8BEAB5D8}"/>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xmlns="">
                  <a14:imgLayer r:embed="rId4">
                    <a14:imgEffect>
                      <a14:colorTemperature colorTemp="6666"/>
                    </a14:imgEffect>
                    <a14:imgEffect>
                      <a14:saturation sat="396000"/>
                    </a14:imgEffect>
                    <a14:imgEffect>
                      <a14:brightnessContrast bright="10000" contrast="25000"/>
                    </a14:imgEffect>
                  </a14:imgLayer>
                </a14:imgProps>
              </a:ext>
              <a:ext uri="{28A0092B-C50C-407E-A947-70E740481C1C}">
                <a14:useLocalDpi xmlns:a14="http://schemas.microsoft.com/office/drawing/2010/main" xmlns="" val="0"/>
              </a:ext>
            </a:extLst>
          </a:blip>
          <a:stretch>
            <a:fillRect/>
          </a:stretch>
        </p:blipFill>
        <p:spPr>
          <a:xfrm>
            <a:off x="4940274" y="2268913"/>
            <a:ext cx="282944" cy="282944"/>
          </a:xfrm>
          <a:prstGeom prst="rect">
            <a:avLst/>
          </a:prstGeom>
        </p:spPr>
      </p:pic>
      <p:pic>
        <p:nvPicPr>
          <p:cNvPr id="12" name="Рисунок 11">
            <a:extLst>
              <a:ext uri="{FF2B5EF4-FFF2-40B4-BE49-F238E27FC236}">
                <a16:creationId xmlns:a16="http://schemas.microsoft.com/office/drawing/2014/main" xmlns="" id="{56706947-05E6-E140-8A7F-EE9DCC58943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xmlns="">
                  <a14:imgLayer r:embed="rId4">
                    <a14:imgEffect>
                      <a14:colorTemperature colorTemp="6666"/>
                    </a14:imgEffect>
                    <a14:imgEffect>
                      <a14:saturation sat="396000"/>
                    </a14:imgEffect>
                    <a14:imgEffect>
                      <a14:brightnessContrast bright="10000" contrast="25000"/>
                    </a14:imgEffect>
                  </a14:imgLayer>
                </a14:imgProps>
              </a:ext>
              <a:ext uri="{28A0092B-C50C-407E-A947-70E740481C1C}">
                <a14:useLocalDpi xmlns:a14="http://schemas.microsoft.com/office/drawing/2010/main" xmlns="" val="0"/>
              </a:ext>
            </a:extLst>
          </a:blip>
          <a:stretch>
            <a:fillRect/>
          </a:stretch>
        </p:blipFill>
        <p:spPr>
          <a:xfrm>
            <a:off x="4940274" y="2721550"/>
            <a:ext cx="282944" cy="282944"/>
          </a:xfrm>
          <a:prstGeom prst="rect">
            <a:avLst/>
          </a:prstGeom>
        </p:spPr>
      </p:pic>
      <p:pic>
        <p:nvPicPr>
          <p:cNvPr id="13" name="Рисунок 12">
            <a:extLst>
              <a:ext uri="{FF2B5EF4-FFF2-40B4-BE49-F238E27FC236}">
                <a16:creationId xmlns:a16="http://schemas.microsoft.com/office/drawing/2014/main" xmlns="" id="{5CC21E48-3852-A548-8858-0705060F05BC}"/>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xmlns="">
                  <a14:imgLayer r:embed="rId4">
                    <a14:imgEffect>
                      <a14:colorTemperature colorTemp="6666"/>
                    </a14:imgEffect>
                    <a14:imgEffect>
                      <a14:saturation sat="396000"/>
                    </a14:imgEffect>
                    <a14:imgEffect>
                      <a14:brightnessContrast bright="10000" contrast="25000"/>
                    </a14:imgEffect>
                  </a14:imgLayer>
                </a14:imgProps>
              </a:ext>
              <a:ext uri="{28A0092B-C50C-407E-A947-70E740481C1C}">
                <a14:useLocalDpi xmlns:a14="http://schemas.microsoft.com/office/drawing/2010/main" xmlns="" val="0"/>
              </a:ext>
            </a:extLst>
          </a:blip>
          <a:stretch>
            <a:fillRect/>
          </a:stretch>
        </p:blipFill>
        <p:spPr>
          <a:xfrm>
            <a:off x="4940274" y="3129985"/>
            <a:ext cx="282944" cy="282944"/>
          </a:xfrm>
          <a:prstGeom prst="rect">
            <a:avLst/>
          </a:prstGeom>
        </p:spPr>
      </p:pic>
      <p:pic>
        <p:nvPicPr>
          <p:cNvPr id="15" name="Рисунок 14">
            <a:extLst>
              <a:ext uri="{FF2B5EF4-FFF2-40B4-BE49-F238E27FC236}">
                <a16:creationId xmlns:a16="http://schemas.microsoft.com/office/drawing/2014/main" xmlns="" id="{D8C8B025-AD02-2C4B-A860-F2ADB9B160DF}"/>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xmlns="">
                  <a14:imgLayer r:embed="rId4">
                    <a14:imgEffect>
                      <a14:colorTemperature colorTemp="6666"/>
                    </a14:imgEffect>
                    <a14:imgEffect>
                      <a14:saturation sat="396000"/>
                    </a14:imgEffect>
                    <a14:imgEffect>
                      <a14:brightnessContrast bright="10000" contrast="25000"/>
                    </a14:imgEffect>
                  </a14:imgLayer>
                </a14:imgProps>
              </a:ext>
              <a:ext uri="{28A0092B-C50C-407E-A947-70E740481C1C}">
                <a14:useLocalDpi xmlns:a14="http://schemas.microsoft.com/office/drawing/2010/main" xmlns="" val="0"/>
              </a:ext>
            </a:extLst>
          </a:blip>
          <a:stretch>
            <a:fillRect/>
          </a:stretch>
        </p:blipFill>
        <p:spPr>
          <a:xfrm>
            <a:off x="4940274" y="3577653"/>
            <a:ext cx="282944" cy="282944"/>
          </a:xfrm>
          <a:prstGeom prst="rect">
            <a:avLst/>
          </a:prstGeom>
        </p:spPr>
      </p:pic>
      <p:pic>
        <p:nvPicPr>
          <p:cNvPr id="16" name="Рисунок 15">
            <a:extLst>
              <a:ext uri="{FF2B5EF4-FFF2-40B4-BE49-F238E27FC236}">
                <a16:creationId xmlns:a16="http://schemas.microsoft.com/office/drawing/2014/main" xmlns="" id="{8765A58E-84B2-8940-AE6A-FF2EA4A2BDCC}"/>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xmlns="">
                  <a14:imgLayer r:embed="rId4">
                    <a14:imgEffect>
                      <a14:colorTemperature colorTemp="6666"/>
                    </a14:imgEffect>
                    <a14:imgEffect>
                      <a14:saturation sat="396000"/>
                    </a14:imgEffect>
                    <a14:imgEffect>
                      <a14:brightnessContrast bright="10000" contrast="25000"/>
                    </a14:imgEffect>
                  </a14:imgLayer>
                </a14:imgProps>
              </a:ext>
              <a:ext uri="{28A0092B-C50C-407E-A947-70E740481C1C}">
                <a14:useLocalDpi xmlns:a14="http://schemas.microsoft.com/office/drawing/2010/main" xmlns="" val="0"/>
              </a:ext>
            </a:extLst>
          </a:blip>
          <a:stretch>
            <a:fillRect/>
          </a:stretch>
        </p:blipFill>
        <p:spPr>
          <a:xfrm>
            <a:off x="4940274" y="4014452"/>
            <a:ext cx="282944" cy="282944"/>
          </a:xfrm>
          <a:prstGeom prst="rect">
            <a:avLst/>
          </a:prstGeom>
        </p:spPr>
      </p:pic>
      <p:pic>
        <p:nvPicPr>
          <p:cNvPr id="31" name="Рисунок 30">
            <a:extLst>
              <a:ext uri="{FF2B5EF4-FFF2-40B4-BE49-F238E27FC236}">
                <a16:creationId xmlns:a16="http://schemas.microsoft.com/office/drawing/2014/main" xmlns="" id="{1290A6CB-859A-0B40-8135-B23EFB4532B2}"/>
              </a:ext>
            </a:extLst>
          </p:cNvPr>
          <p:cNvPicPr>
            <a:picLocks noChangeAspect="1"/>
          </p:cNvPicPr>
          <p:nvPr/>
        </p:nvPicPr>
        <p:blipFill>
          <a:blip r:embed="rId5" cstate="print"/>
          <a:stretch>
            <a:fillRect/>
          </a:stretch>
        </p:blipFill>
        <p:spPr>
          <a:xfrm>
            <a:off x="1931303" y="1935505"/>
            <a:ext cx="2015483" cy="2556070"/>
          </a:xfrm>
          <a:prstGeom prst="rect">
            <a:avLst/>
          </a:prstGeom>
        </p:spPr>
      </p:pic>
      <p:pic>
        <p:nvPicPr>
          <p:cNvPr id="32" name="Рисунок 31">
            <a:extLst>
              <a:ext uri="{FF2B5EF4-FFF2-40B4-BE49-F238E27FC236}">
                <a16:creationId xmlns:a16="http://schemas.microsoft.com/office/drawing/2014/main" xmlns="" id="{71844672-F3C2-2A4C-B062-1A100E81B717}"/>
              </a:ext>
            </a:extLst>
          </p:cNvPr>
          <p:cNvPicPr>
            <a:picLocks noChangeAspect="1"/>
          </p:cNvPicPr>
          <p:nvPr/>
        </p:nvPicPr>
        <p:blipFill>
          <a:blip r:embed="rId6" cstate="print"/>
          <a:stretch>
            <a:fillRect/>
          </a:stretch>
        </p:blipFill>
        <p:spPr>
          <a:xfrm>
            <a:off x="1251968" y="2169204"/>
            <a:ext cx="1760595" cy="2441295"/>
          </a:xfrm>
          <a:prstGeom prst="rect">
            <a:avLst/>
          </a:prstGeom>
        </p:spPr>
      </p:pic>
      <p:pic>
        <p:nvPicPr>
          <p:cNvPr id="33" name="Рисунок 32">
            <a:extLst>
              <a:ext uri="{FF2B5EF4-FFF2-40B4-BE49-F238E27FC236}">
                <a16:creationId xmlns:a16="http://schemas.microsoft.com/office/drawing/2014/main" xmlns="" id="{E6871AE4-15AF-D54A-8082-091E57CDAE61}"/>
              </a:ext>
            </a:extLst>
          </p:cNvPr>
          <p:cNvPicPr>
            <a:picLocks noChangeAspect="1"/>
          </p:cNvPicPr>
          <p:nvPr/>
        </p:nvPicPr>
        <p:blipFill>
          <a:blip r:embed="rId7" cstate="print"/>
          <a:srcRect/>
          <a:stretch/>
        </p:blipFill>
        <p:spPr>
          <a:xfrm>
            <a:off x="413172" y="1868843"/>
            <a:ext cx="1503931" cy="2524326"/>
          </a:xfrm>
          <a:prstGeom prst="rect">
            <a:avLst/>
          </a:prstGeom>
        </p:spPr>
      </p:pic>
      <p:sp>
        <p:nvSpPr>
          <p:cNvPr id="17" name="Shape 233"/>
          <p:cNvSpPr/>
          <p:nvPr/>
        </p:nvSpPr>
        <p:spPr>
          <a:xfrm>
            <a:off x="667106" y="4626868"/>
            <a:ext cx="7846506" cy="203132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nSpc>
                <a:spcPct val="150000"/>
              </a:lnSpc>
              <a:defRPr sz="1200">
                <a:solidFill>
                  <a:srgbClr val="4D4D4C"/>
                </a:solidFill>
                <a:latin typeface="Tahoma"/>
                <a:ea typeface="Tahoma"/>
                <a:cs typeface="Tahoma"/>
                <a:sym typeface="Tahoma"/>
              </a:defRPr>
            </a:pPr>
            <a:r>
              <a:rPr lang="ru-RU" dirty="0"/>
              <a:t>Для выбора обратите внимание на:</a:t>
            </a:r>
            <a:endParaRPr lang="ru-RU" sz="4400" dirty="0">
              <a:latin typeface="Calibri Light"/>
              <a:ea typeface="Calibri Light"/>
              <a:cs typeface="Calibri Light"/>
              <a:sym typeface="Calibri Light"/>
            </a:endParaRPr>
          </a:p>
          <a:p>
            <a:pPr marL="285750" indent="-285750" algn="just">
              <a:lnSpc>
                <a:spcPct val="150000"/>
              </a:lnSpc>
              <a:buSzPct val="100000"/>
              <a:buFont typeface="Lucida Grande"/>
              <a:buChar char="●"/>
              <a:defRPr sz="1200">
                <a:solidFill>
                  <a:srgbClr val="4D4D4C"/>
                </a:solidFill>
                <a:latin typeface="Tahoma"/>
                <a:ea typeface="Tahoma"/>
                <a:cs typeface="Tahoma"/>
                <a:sym typeface="Tahoma"/>
              </a:defRPr>
            </a:pPr>
            <a:r>
              <a:rPr lang="ru-RU" dirty="0"/>
              <a:t>Простой и удобный интерфейс </a:t>
            </a:r>
            <a:endParaRPr lang="ru-RU" sz="4400" dirty="0">
              <a:latin typeface="Calibri Light"/>
              <a:ea typeface="Calibri Light"/>
              <a:cs typeface="Calibri Light"/>
              <a:sym typeface="Calibri Light"/>
            </a:endParaRPr>
          </a:p>
          <a:p>
            <a:pPr marL="285750" indent="-285750" algn="just">
              <a:lnSpc>
                <a:spcPct val="150000"/>
              </a:lnSpc>
              <a:buSzPct val="100000"/>
              <a:buFont typeface="Lucida Grande"/>
              <a:buChar char="●"/>
              <a:defRPr sz="1200">
                <a:solidFill>
                  <a:srgbClr val="4D4D4C"/>
                </a:solidFill>
                <a:latin typeface="Tahoma"/>
                <a:ea typeface="Tahoma"/>
                <a:cs typeface="Tahoma"/>
                <a:sym typeface="Tahoma"/>
              </a:defRPr>
            </a:pPr>
            <a:r>
              <a:rPr lang="ru-RU" dirty="0"/>
              <a:t>Гибкую систему отчетов</a:t>
            </a:r>
          </a:p>
          <a:p>
            <a:pPr marL="285750" indent="-285750" algn="just">
              <a:lnSpc>
                <a:spcPct val="150000"/>
              </a:lnSpc>
              <a:buSzPct val="100000"/>
              <a:buFont typeface="Lucida Grande"/>
              <a:buChar char="●"/>
              <a:defRPr sz="1200">
                <a:solidFill>
                  <a:srgbClr val="4D4D4C"/>
                </a:solidFill>
                <a:latin typeface="Tahoma"/>
                <a:ea typeface="Tahoma"/>
                <a:cs typeface="Tahoma"/>
                <a:sym typeface="Tahoma"/>
              </a:defRPr>
            </a:pPr>
            <a:r>
              <a:rPr lang="ru-RU" dirty="0"/>
              <a:t>Возможность составления бюджета на разные сроки и сравнения плана и факта</a:t>
            </a:r>
          </a:p>
          <a:p>
            <a:pPr marL="285750" indent="-285750" algn="just">
              <a:lnSpc>
                <a:spcPct val="150000"/>
              </a:lnSpc>
              <a:buSzPct val="100000"/>
              <a:buFont typeface="Lucida Grande"/>
              <a:buChar char="●"/>
              <a:defRPr sz="1200">
                <a:solidFill>
                  <a:srgbClr val="4D4D4C"/>
                </a:solidFill>
                <a:latin typeface="Tahoma"/>
                <a:ea typeface="Tahoma"/>
                <a:cs typeface="Tahoma"/>
                <a:sym typeface="Tahoma"/>
              </a:defRPr>
            </a:pPr>
            <a:r>
              <a:rPr lang="ru-RU" dirty="0"/>
              <a:t>Поддержку разных валют </a:t>
            </a:r>
            <a:endParaRPr lang="ru-RU" sz="4400" dirty="0">
              <a:latin typeface="Calibri Light"/>
              <a:ea typeface="Calibri Light"/>
              <a:cs typeface="Calibri Light"/>
              <a:sym typeface="Calibri Light"/>
            </a:endParaRPr>
          </a:p>
          <a:p>
            <a:pPr marL="285750" indent="-285750" algn="just">
              <a:lnSpc>
                <a:spcPct val="150000"/>
              </a:lnSpc>
              <a:buSzPct val="100000"/>
              <a:buFont typeface="Lucida Grande"/>
              <a:buChar char="●"/>
              <a:defRPr sz="1200">
                <a:solidFill>
                  <a:srgbClr val="4D4D4C"/>
                </a:solidFill>
                <a:latin typeface="Tahoma"/>
                <a:ea typeface="Tahoma"/>
                <a:cs typeface="Tahoma"/>
                <a:sym typeface="Tahoma"/>
              </a:defRPr>
            </a:pPr>
            <a:r>
              <a:rPr lang="ru-RU" dirty="0"/>
              <a:t>Учет инвестиций и расчет доходности</a:t>
            </a:r>
          </a:p>
          <a:p>
            <a:pPr marL="285750" indent="-285750" algn="just">
              <a:lnSpc>
                <a:spcPct val="150000"/>
              </a:lnSpc>
              <a:buSzPct val="100000"/>
              <a:buFont typeface="Lucida Grande"/>
              <a:buChar char="●"/>
              <a:defRPr sz="1200">
                <a:solidFill>
                  <a:srgbClr val="4D4D4C"/>
                </a:solidFill>
                <a:latin typeface="Tahoma"/>
                <a:ea typeface="Tahoma"/>
                <a:cs typeface="Tahoma"/>
                <a:sym typeface="Tahoma"/>
              </a:defRPr>
            </a:pPr>
            <a:r>
              <a:rPr lang="ru-RU" dirty="0"/>
              <a:t>Наличие кредитного калькулятора</a:t>
            </a:r>
          </a:p>
        </p:txBody>
      </p:sp>
    </p:spTree>
    <p:extLst>
      <p:ext uri="{BB962C8B-B14F-4D97-AF65-F5344CB8AC3E}">
        <p14:creationId xmlns:p14="http://schemas.microsoft.com/office/powerpoint/2010/main" xmlns="" val="294059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11</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00126" y="1400887"/>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pPr defTabSz="293351">
              <a:spcBef>
                <a:spcPct val="20000"/>
              </a:spcBef>
            </a:pPr>
            <a:r>
              <a:rPr lang="ru-RU" altLang="ru-RU" sz="2053" b="0" dirty="0">
                <a:solidFill>
                  <a:srgbClr val="4CAF90"/>
                </a:solidFill>
              </a:rPr>
              <a:t>Возможности программ для учета</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8" name="Прямоугольник 7">
            <a:extLst>
              <a:ext uri="{FF2B5EF4-FFF2-40B4-BE49-F238E27FC236}">
                <a16:creationId xmlns:a16="http://schemas.microsoft.com/office/drawing/2014/main" xmlns="" id="{BA423D6C-6FA4-4AB4-B1D5-8D2B93E6CFC9}"/>
              </a:ext>
            </a:extLst>
          </p:cNvPr>
          <p:cNvSpPr/>
          <p:nvPr/>
        </p:nvSpPr>
        <p:spPr>
          <a:xfrm>
            <a:off x="1917103" y="1978506"/>
            <a:ext cx="7069823" cy="3970318"/>
          </a:xfrm>
          <a:prstGeom prst="rect">
            <a:avLst/>
          </a:prstGeom>
        </p:spPr>
        <p:txBody>
          <a:bodyPr wrap="square">
            <a:spAutoFit/>
          </a:bodyPr>
          <a:lstStyle/>
          <a:p>
            <a:pPr marL="293351" indent="-293351" defTabSz="293351">
              <a:lnSpc>
                <a:spcPct val="150000"/>
              </a:lnSpc>
              <a:buFont typeface="Wingdings" panose="05000000000000000000" pitchFamily="2" charset="2"/>
              <a:buChar char="§"/>
              <a:defRPr/>
            </a:pPr>
            <a:r>
              <a:rPr lang="ru-RU" sz="1400" dirty="0">
                <a:latin typeface="Tahoma" panose="020B0604030504040204" pitchFamily="34" charset="0"/>
                <a:ea typeface="Tahoma" panose="020B0604030504040204" pitchFamily="34" charset="0"/>
                <a:cs typeface="Tahoma" panose="020B0604030504040204" pitchFamily="34" charset="0"/>
              </a:rPr>
              <a:t>Защита паролем</a:t>
            </a:r>
          </a:p>
          <a:p>
            <a:pPr marL="293351" indent="-293351" defTabSz="293351">
              <a:lnSpc>
                <a:spcPct val="150000"/>
              </a:lnSpc>
              <a:buFont typeface="Wingdings" panose="05000000000000000000" pitchFamily="2" charset="2"/>
              <a:buChar char="§"/>
              <a:defRPr/>
            </a:pPr>
            <a:r>
              <a:rPr lang="ru-RU" sz="1400" dirty="0">
                <a:latin typeface="Tahoma" panose="020B0604030504040204" pitchFamily="34" charset="0"/>
                <a:ea typeface="Tahoma" panose="020B0604030504040204" pitchFamily="34" charset="0"/>
                <a:cs typeface="Tahoma" panose="020B0604030504040204" pitchFamily="34" charset="0"/>
              </a:rPr>
              <a:t>Ведение бюджета одновременно несколькими людьми</a:t>
            </a:r>
          </a:p>
          <a:p>
            <a:pPr marL="293351" indent="-293351" defTabSz="293351">
              <a:lnSpc>
                <a:spcPct val="150000"/>
              </a:lnSpc>
              <a:buFont typeface="Wingdings" panose="05000000000000000000" pitchFamily="2" charset="2"/>
              <a:buChar char="§"/>
              <a:defRPr/>
            </a:pPr>
            <a:r>
              <a:rPr lang="ru-RU" sz="1400" dirty="0">
                <a:latin typeface="Tahoma" panose="020B0604030504040204" pitchFamily="34" charset="0"/>
                <a:ea typeface="Tahoma" panose="020B0604030504040204" pitchFamily="34" charset="0"/>
                <a:cs typeface="Tahoma" panose="020B0604030504040204" pitchFamily="34" charset="0"/>
              </a:rPr>
              <a:t>Фотография чеков и распознавание расходов</a:t>
            </a:r>
          </a:p>
          <a:p>
            <a:pPr marL="293351" indent="-293351" defTabSz="293351">
              <a:lnSpc>
                <a:spcPct val="150000"/>
              </a:lnSpc>
              <a:buFont typeface="Wingdings" panose="05000000000000000000" pitchFamily="2" charset="2"/>
              <a:buChar char="§"/>
              <a:defRPr/>
            </a:pPr>
            <a:r>
              <a:rPr lang="ru-RU" sz="1400" dirty="0">
                <a:latin typeface="Tahoma" panose="020B0604030504040204" pitchFamily="34" charset="0"/>
                <a:ea typeface="Tahoma" panose="020B0604030504040204" pitchFamily="34" charset="0"/>
                <a:cs typeface="Tahoma" panose="020B0604030504040204" pitchFamily="34" charset="0"/>
              </a:rPr>
              <a:t>Распознавание операций из мобильного банка, СМС от банка</a:t>
            </a:r>
          </a:p>
          <a:p>
            <a:pPr marL="293351" indent="-293351" defTabSz="293351">
              <a:lnSpc>
                <a:spcPct val="150000"/>
              </a:lnSpc>
              <a:buFont typeface="Wingdings" panose="05000000000000000000" pitchFamily="2" charset="2"/>
              <a:buChar char="§"/>
              <a:defRPr/>
            </a:pPr>
            <a:r>
              <a:rPr lang="ru-RU" sz="1400" dirty="0">
                <a:latin typeface="Tahoma" panose="020B0604030504040204" pitchFamily="34" charset="0"/>
                <a:ea typeface="Tahoma" panose="020B0604030504040204" pitchFamily="34" charset="0"/>
                <a:cs typeface="Tahoma" panose="020B0604030504040204" pitchFamily="34" charset="0"/>
              </a:rPr>
              <a:t>Планирование расходов</a:t>
            </a:r>
          </a:p>
          <a:p>
            <a:pPr marL="293351" indent="-293351" defTabSz="293351">
              <a:lnSpc>
                <a:spcPct val="150000"/>
              </a:lnSpc>
              <a:buFont typeface="Wingdings" panose="05000000000000000000" pitchFamily="2" charset="2"/>
              <a:buChar char="§"/>
              <a:defRPr/>
            </a:pPr>
            <a:r>
              <a:rPr lang="ru-RU" sz="1400" dirty="0">
                <a:latin typeface="Tahoma" panose="020B0604030504040204" pitchFamily="34" charset="0"/>
                <a:ea typeface="Tahoma" panose="020B0604030504040204" pitchFamily="34" charset="0"/>
                <a:cs typeface="Tahoma" panose="020B0604030504040204" pitchFamily="34" charset="0"/>
              </a:rPr>
              <a:t>«Автоматический бюджет» рассчитывает основные статьи расходов за месяц</a:t>
            </a:r>
          </a:p>
          <a:p>
            <a:pPr marL="244459" indent="-244459" defTabSz="293351">
              <a:lnSpc>
                <a:spcPct val="150000"/>
              </a:lnSpc>
              <a:buFont typeface="Wingdings" panose="05000000000000000000" pitchFamily="2" charset="2"/>
              <a:buChar char="§"/>
              <a:defRPr/>
            </a:pPr>
            <a:r>
              <a:rPr lang="ru-RU" sz="1400" dirty="0">
                <a:latin typeface="Tahoma" panose="020B0604030504040204" pitchFamily="34" charset="0"/>
                <a:ea typeface="Tahoma" panose="020B0604030504040204" pitchFamily="34" charset="0"/>
                <a:cs typeface="Tahoma" panose="020B0604030504040204" pitchFamily="34" charset="0"/>
              </a:rPr>
              <a:t>Наглядные диаграммы категорий расходов </a:t>
            </a:r>
          </a:p>
          <a:p>
            <a:pPr marL="244459" indent="-244459" defTabSz="293351">
              <a:lnSpc>
                <a:spcPct val="150000"/>
              </a:lnSpc>
              <a:buFont typeface="Wingdings" panose="05000000000000000000" pitchFamily="2" charset="2"/>
              <a:buChar char="§"/>
              <a:defRPr/>
            </a:pPr>
            <a:r>
              <a:rPr lang="ru-RU" sz="1400" dirty="0">
                <a:latin typeface="Tahoma" panose="020B0604030504040204" pitchFamily="34" charset="0"/>
                <a:ea typeface="Tahoma" panose="020B0604030504040204" pitchFamily="34" charset="0"/>
                <a:cs typeface="Tahoma" panose="020B0604030504040204" pitchFamily="34" charset="0"/>
              </a:rPr>
              <a:t>Возможность ставить и копить на цели</a:t>
            </a:r>
          </a:p>
          <a:p>
            <a:pPr marL="244459" indent="-244459" defTabSz="293351">
              <a:lnSpc>
                <a:spcPct val="150000"/>
              </a:lnSpc>
              <a:buFont typeface="Wingdings" panose="05000000000000000000" pitchFamily="2" charset="2"/>
              <a:buChar char="§"/>
              <a:defRPr/>
            </a:pPr>
            <a:r>
              <a:rPr lang="ru-RU" sz="1400" dirty="0">
                <a:latin typeface="Tahoma" panose="020B0604030504040204" pitchFamily="34" charset="0"/>
                <a:ea typeface="Tahoma" panose="020B0604030504040204" pitchFamily="34" charset="0"/>
                <a:cs typeface="Tahoma" panose="020B0604030504040204" pitchFamily="34" charset="0"/>
              </a:rPr>
              <a:t>Планирование крупных покупок и напоминания о них</a:t>
            </a:r>
          </a:p>
          <a:p>
            <a:pPr marL="244459" indent="-244459" defTabSz="293351">
              <a:lnSpc>
                <a:spcPct val="150000"/>
              </a:lnSpc>
              <a:buFont typeface="Wingdings" panose="05000000000000000000" pitchFamily="2" charset="2"/>
              <a:buChar char="§"/>
              <a:defRPr/>
            </a:pPr>
            <a:r>
              <a:rPr lang="ru-RU" sz="1400" dirty="0">
                <a:latin typeface="Tahoma" panose="020B0604030504040204" pitchFamily="34" charset="0"/>
                <a:ea typeface="Tahoma" panose="020B0604030504040204" pitchFamily="34" charset="0"/>
                <a:cs typeface="Tahoma" panose="020B0604030504040204" pitchFamily="34" charset="0"/>
              </a:rPr>
              <a:t>Список покупок можно составлять прямо в приложении</a:t>
            </a:r>
          </a:p>
          <a:p>
            <a:pPr marL="244459" indent="-244459" defTabSz="293351">
              <a:lnSpc>
                <a:spcPct val="150000"/>
              </a:lnSpc>
              <a:buFont typeface="Wingdings" panose="05000000000000000000" pitchFamily="2" charset="2"/>
              <a:buChar char="§"/>
              <a:defRPr/>
            </a:pPr>
            <a:r>
              <a:rPr lang="ru-RU" sz="1400" dirty="0">
                <a:latin typeface="Tahoma" panose="020B0604030504040204" pitchFamily="34" charset="0"/>
                <a:ea typeface="Tahoma" panose="020B0604030504040204" pitchFamily="34" charset="0"/>
                <a:cs typeface="Tahoma" panose="020B0604030504040204" pitchFamily="34" charset="0"/>
              </a:rPr>
              <a:t>Возможность устанавливать лимиты на расходы</a:t>
            </a:r>
          </a:p>
          <a:p>
            <a:pPr marL="244459" indent="-244459" defTabSz="293351">
              <a:lnSpc>
                <a:spcPct val="150000"/>
              </a:lnSpc>
              <a:buFont typeface="Wingdings" panose="05000000000000000000" pitchFamily="2" charset="2"/>
              <a:buChar char="§"/>
              <a:defRPr/>
            </a:pPr>
            <a:r>
              <a:rPr lang="ru-RU" sz="1400" dirty="0">
                <a:latin typeface="Tahoma" panose="020B0604030504040204" pitchFamily="34" charset="0"/>
                <a:ea typeface="Tahoma" panose="020B0604030504040204" pitchFamily="34" charset="0"/>
                <a:cs typeface="Tahoma" panose="020B0604030504040204" pitchFamily="34" charset="0"/>
              </a:rPr>
              <a:t>Интеграция с электронными системами кошельков</a:t>
            </a: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17" name="Рисунок 16">
            <a:extLst>
              <a:ext uri="{FF2B5EF4-FFF2-40B4-BE49-F238E27FC236}">
                <a16:creationId xmlns:a16="http://schemas.microsoft.com/office/drawing/2014/main" xmlns="" id="{E6871AE4-15AF-D54A-8082-091E57CDAE61}"/>
              </a:ext>
            </a:extLst>
          </p:cNvPr>
          <p:cNvPicPr>
            <a:picLocks noChangeAspect="1"/>
          </p:cNvPicPr>
          <p:nvPr/>
        </p:nvPicPr>
        <p:blipFill>
          <a:blip r:embed="rId3" cstate="print"/>
          <a:srcRect/>
          <a:stretch/>
        </p:blipFill>
        <p:spPr>
          <a:xfrm>
            <a:off x="413172" y="2201343"/>
            <a:ext cx="1503931" cy="2524326"/>
          </a:xfrm>
          <a:prstGeom prst="rect">
            <a:avLst/>
          </a:prstGeom>
        </p:spPr>
      </p:pic>
    </p:spTree>
    <p:extLst>
      <p:ext uri="{BB962C8B-B14F-4D97-AF65-F5344CB8AC3E}">
        <p14:creationId xmlns:p14="http://schemas.microsoft.com/office/powerpoint/2010/main" xmlns="" val="424203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58543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12</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00126" y="1400887"/>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pPr defTabSz="293351">
              <a:spcBef>
                <a:spcPct val="20000"/>
              </a:spcBef>
            </a:pPr>
            <a:r>
              <a:rPr lang="ru-RU" altLang="ru-RU" sz="2053" b="0" dirty="0">
                <a:solidFill>
                  <a:srgbClr val="4CAF90"/>
                </a:solidFill>
              </a:rPr>
              <a:t>Способы ведения учета</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18" name="Shape 245"/>
          <p:cNvSpPr/>
          <p:nvPr/>
        </p:nvSpPr>
        <p:spPr>
          <a:xfrm>
            <a:off x="4191587" y="2196887"/>
            <a:ext cx="4390398" cy="151425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lnSpc>
                <a:spcPct val="150000"/>
              </a:lnSpc>
              <a:defRPr sz="1200" b="1">
                <a:solidFill>
                  <a:srgbClr val="0EBACE"/>
                </a:solidFill>
                <a:latin typeface="Tahoma"/>
                <a:ea typeface="Tahoma"/>
                <a:cs typeface="Tahoma"/>
                <a:sym typeface="Tahoma"/>
              </a:defRPr>
            </a:pPr>
            <a:r>
              <a:rPr lang="ru-RU" sz="1400" dirty="0">
                <a:solidFill>
                  <a:srgbClr val="4CAF90"/>
                </a:solidFill>
                <a:latin typeface="Tahoma" panose="020B0604030504040204" pitchFamily="34" charset="0"/>
                <a:ea typeface="Tahoma" panose="020B0604030504040204" pitchFamily="34" charset="0"/>
                <a:cs typeface="Tahoma" panose="020B0604030504040204" pitchFamily="34" charset="0"/>
              </a:rPr>
              <a:t>Способ 3. Программа </a:t>
            </a:r>
            <a:r>
              <a:rPr lang="ru-RU" sz="1400" dirty="0" err="1">
                <a:solidFill>
                  <a:srgbClr val="4CAF90"/>
                </a:solidFill>
                <a:latin typeface="Tahoma" panose="020B0604030504040204" pitchFamily="34" charset="0"/>
                <a:ea typeface="Tahoma" panose="020B0604030504040204" pitchFamily="34" charset="0"/>
                <a:cs typeface="Tahoma" panose="020B0604030504040204" pitchFamily="34" charset="0"/>
              </a:rPr>
              <a:t>Excel</a:t>
            </a:r>
            <a:r>
              <a:rPr lang="ru-RU" sz="1400" dirty="0">
                <a:solidFill>
                  <a:srgbClr val="4CAF90"/>
                </a:solidFill>
                <a:latin typeface="Tahoma" panose="020B0604030504040204" pitchFamily="34" charset="0"/>
                <a:ea typeface="Tahoma" panose="020B0604030504040204" pitchFamily="34" charset="0"/>
                <a:cs typeface="Tahoma" panose="020B0604030504040204" pitchFamily="34" charset="0"/>
              </a:rPr>
              <a:t> и ее аналоги</a:t>
            </a:r>
            <a:endParaRPr lang="ru-RU" sz="1400" dirty="0">
              <a:solidFill>
                <a:srgbClr val="4CAF90"/>
              </a:solidFill>
              <a:latin typeface="Tahoma" panose="020B0604030504040204" pitchFamily="34" charset="0"/>
              <a:ea typeface="Tahoma" panose="020B0604030504040204" pitchFamily="34" charset="0"/>
              <a:cs typeface="Tahoma" panose="020B0604030504040204" pitchFamily="34" charset="0"/>
              <a:sym typeface="Calibri Light"/>
            </a:endParaRPr>
          </a:p>
          <a:p>
            <a:pPr algn="ctr">
              <a:lnSpc>
                <a:spcPct val="150000"/>
              </a:lnSpc>
              <a:defRPr sz="4400">
                <a:solidFill>
                  <a:srgbClr val="0EBACE"/>
                </a:solidFill>
                <a:latin typeface="Calibri Light"/>
                <a:ea typeface="Calibri Light"/>
                <a:cs typeface="Calibri Light"/>
                <a:sym typeface="Calibri Light"/>
              </a:defRPr>
            </a:pPr>
            <a:endParaRPr lang="ru-RU" sz="1400" dirty="0">
              <a:latin typeface="Tahoma" panose="020B0604030504040204" pitchFamily="34" charset="0"/>
              <a:ea typeface="Tahoma" panose="020B0604030504040204" pitchFamily="34" charset="0"/>
              <a:cs typeface="Tahoma" panose="020B0604030504040204" pitchFamily="34" charset="0"/>
              <a:sym typeface="Calibri Light"/>
            </a:endParaRPr>
          </a:p>
          <a:p>
            <a:pPr>
              <a:lnSpc>
                <a:spcPct val="9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Один из самых удобных способов ведения учета и бюджета. </a:t>
            </a:r>
          </a:p>
          <a:p>
            <a:pPr>
              <a:lnSpc>
                <a:spcPct val="9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Близкие аналоги: </a:t>
            </a:r>
            <a:r>
              <a:rPr lang="ru-RU" sz="1400" dirty="0" err="1">
                <a:latin typeface="Tahoma" panose="020B0604030504040204" pitchFamily="34" charset="0"/>
                <a:ea typeface="Tahoma" panose="020B0604030504040204" pitchFamily="34" charset="0"/>
                <a:cs typeface="Tahoma" panose="020B0604030504040204" pitchFamily="34" charset="0"/>
              </a:rPr>
              <a:t>OpenOffice</a:t>
            </a:r>
            <a:r>
              <a:rPr lang="ru-RU" sz="1400" dirty="0">
                <a:latin typeface="Tahoma" panose="020B0604030504040204" pitchFamily="34" charset="0"/>
                <a:ea typeface="Tahoma" panose="020B0604030504040204" pitchFamily="34" charset="0"/>
                <a:cs typeface="Tahoma" panose="020B0604030504040204" pitchFamily="34" charset="0"/>
              </a:rPr>
              <a:t> </a:t>
            </a:r>
            <a:r>
              <a:rPr lang="ru-RU" sz="1400" dirty="0" err="1">
                <a:latin typeface="Tahoma" panose="020B0604030504040204" pitchFamily="34" charset="0"/>
                <a:ea typeface="Tahoma" panose="020B0604030504040204" pitchFamily="34" charset="0"/>
                <a:cs typeface="Tahoma" panose="020B0604030504040204" pitchFamily="34" charset="0"/>
              </a:rPr>
              <a:t>Calc</a:t>
            </a:r>
            <a:r>
              <a:rPr lang="ru-RU" sz="1400" dirty="0">
                <a:latin typeface="Tahoma" panose="020B0604030504040204" pitchFamily="34" charset="0"/>
                <a:ea typeface="Tahoma" panose="020B0604030504040204" pitchFamily="34" charset="0"/>
                <a:cs typeface="Tahoma" panose="020B0604030504040204" pitchFamily="34" charset="0"/>
              </a:rPr>
              <a:t>, </a:t>
            </a:r>
            <a:r>
              <a:rPr lang="ru-RU" sz="1400" dirty="0" err="1">
                <a:latin typeface="Tahoma" panose="020B0604030504040204" pitchFamily="34" charset="0"/>
                <a:ea typeface="Tahoma" panose="020B0604030504040204" pitchFamily="34" charset="0"/>
                <a:cs typeface="Tahoma" panose="020B0604030504040204" pitchFamily="34" charset="0"/>
              </a:rPr>
              <a:t>Corel</a:t>
            </a:r>
            <a:r>
              <a:rPr lang="ru-RU" sz="1400" dirty="0">
                <a:latin typeface="Tahoma" panose="020B0604030504040204" pitchFamily="34" charset="0"/>
                <a:ea typeface="Tahoma" panose="020B0604030504040204" pitchFamily="34" charset="0"/>
                <a:cs typeface="Tahoma" panose="020B0604030504040204" pitchFamily="34" charset="0"/>
              </a:rPr>
              <a:t> </a:t>
            </a:r>
            <a:r>
              <a:rPr lang="ru-RU" sz="1400" dirty="0" err="1">
                <a:latin typeface="Tahoma" panose="020B0604030504040204" pitchFamily="34" charset="0"/>
                <a:ea typeface="Tahoma" panose="020B0604030504040204" pitchFamily="34" charset="0"/>
                <a:cs typeface="Tahoma" panose="020B0604030504040204" pitchFamily="34" charset="0"/>
              </a:rPr>
              <a:t>Quattro</a:t>
            </a:r>
            <a:r>
              <a:rPr lang="ru-RU" sz="1400" dirty="0">
                <a:latin typeface="Tahoma" panose="020B0604030504040204" pitchFamily="34" charset="0"/>
                <a:ea typeface="Tahoma" panose="020B0604030504040204" pitchFamily="34" charset="0"/>
                <a:cs typeface="Tahoma" panose="020B0604030504040204" pitchFamily="34" charset="0"/>
              </a:rPr>
              <a:t> </a:t>
            </a:r>
            <a:r>
              <a:rPr lang="ru-RU" sz="1400" dirty="0" err="1">
                <a:latin typeface="Tahoma" panose="020B0604030504040204" pitchFamily="34" charset="0"/>
                <a:ea typeface="Tahoma" panose="020B0604030504040204" pitchFamily="34" charset="0"/>
                <a:cs typeface="Tahoma" panose="020B0604030504040204" pitchFamily="34" charset="0"/>
              </a:rPr>
              <a:t>Pro</a:t>
            </a:r>
            <a:r>
              <a:rPr lang="ru-RU" sz="1400" dirty="0">
                <a:latin typeface="Tahoma" panose="020B0604030504040204" pitchFamily="34" charset="0"/>
                <a:ea typeface="Tahoma" panose="020B0604030504040204" pitchFamily="34" charset="0"/>
                <a:cs typeface="Tahoma" panose="020B0604030504040204" pitchFamily="34" charset="0"/>
              </a:rPr>
              <a:t> и др. </a:t>
            </a:r>
          </a:p>
        </p:txBody>
      </p:sp>
      <p:sp>
        <p:nvSpPr>
          <p:cNvPr id="19" name="Shape 246"/>
          <p:cNvSpPr/>
          <p:nvPr/>
        </p:nvSpPr>
        <p:spPr>
          <a:xfrm>
            <a:off x="476246" y="6122320"/>
            <a:ext cx="3242319" cy="447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p>
            <a:pPr algn="ctr">
              <a:defRPr sz="1200">
                <a:solidFill>
                  <a:srgbClr val="808080"/>
                </a:solidFill>
                <a:latin typeface="Tahoma"/>
                <a:ea typeface="Tahoma"/>
                <a:cs typeface="Tahoma"/>
                <a:sym typeface="Tahoma"/>
              </a:defRPr>
            </a:pPr>
            <a:r>
              <a:t>Бюджетная тетрадь. </a:t>
            </a:r>
            <a:endParaRPr sz="4400">
              <a:latin typeface="Calibri Light"/>
              <a:ea typeface="Calibri Light"/>
              <a:cs typeface="Calibri Light"/>
              <a:sym typeface="Calibri Light"/>
            </a:endParaRPr>
          </a:p>
          <a:p>
            <a:pPr algn="ctr">
              <a:defRPr sz="1200">
                <a:solidFill>
                  <a:srgbClr val="808080"/>
                </a:solidFill>
                <a:latin typeface="Tahoma"/>
                <a:ea typeface="Tahoma"/>
                <a:cs typeface="Tahoma"/>
                <a:sym typeface="Tahoma"/>
              </a:defRPr>
            </a:pPr>
            <a:r>
              <a:t>Ведение бюджета в excel</a:t>
            </a:r>
          </a:p>
        </p:txBody>
      </p:sp>
      <p:pic>
        <p:nvPicPr>
          <p:cNvPr id="20" name="image12.png" descr="Бюджетная тетрадь_снимок.png"/>
          <p:cNvPicPr>
            <a:picLocks noChangeAspect="1"/>
          </p:cNvPicPr>
          <p:nvPr/>
        </p:nvPicPr>
        <p:blipFill>
          <a:blip r:embed="rId3">
            <a:extLst/>
          </a:blip>
          <a:stretch>
            <a:fillRect/>
          </a:stretch>
        </p:blipFill>
        <p:spPr>
          <a:xfrm>
            <a:off x="628650" y="2255937"/>
            <a:ext cx="3120346" cy="3816006"/>
          </a:xfrm>
          <a:prstGeom prst="rect">
            <a:avLst/>
          </a:prstGeom>
          <a:ln w="12700">
            <a:miter lim="400000"/>
          </a:ln>
        </p:spPr>
      </p:pic>
      <p:sp>
        <p:nvSpPr>
          <p:cNvPr id="21" name="Shape 250"/>
          <p:cNvSpPr/>
          <p:nvPr/>
        </p:nvSpPr>
        <p:spPr>
          <a:xfrm>
            <a:off x="4396861" y="4635794"/>
            <a:ext cx="183616" cy="17513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503" y="7344"/>
                </a:lnTo>
                <a:lnTo>
                  <a:pt x="7503" y="0"/>
                </a:lnTo>
                <a:lnTo>
                  <a:pt x="14097" y="0"/>
                </a:lnTo>
                <a:lnTo>
                  <a:pt x="14097" y="7344"/>
                </a:lnTo>
                <a:lnTo>
                  <a:pt x="21600" y="7344"/>
                </a:lnTo>
                <a:lnTo>
                  <a:pt x="21600" y="14256"/>
                </a:lnTo>
                <a:lnTo>
                  <a:pt x="14097" y="14256"/>
                </a:lnTo>
                <a:lnTo>
                  <a:pt x="14097" y="21600"/>
                </a:lnTo>
                <a:lnTo>
                  <a:pt x="7503" y="21600"/>
                </a:lnTo>
                <a:lnTo>
                  <a:pt x="7503" y="14256"/>
                </a:lnTo>
                <a:lnTo>
                  <a:pt x="0" y="14256"/>
                </a:lnTo>
                <a:close/>
              </a:path>
            </a:pathLst>
          </a:custGeom>
          <a:ln w="38100">
            <a:solidFill>
              <a:srgbClr val="0EBACE"/>
            </a:solidFill>
            <a:miter/>
          </a:ln>
          <a:effectLst>
            <a:outerShdw blurRad="50800" dist="38100" dir="2700000" rotWithShape="0">
              <a:srgbClr val="000000">
                <a:alpha val="43000"/>
              </a:srgbClr>
            </a:outerShdw>
          </a:effectLst>
        </p:spPr>
        <p:txBody>
          <a:bodyPr lIns="45718" tIns="45718" rIns="45718" bIns="45718"/>
          <a:lstStyle/>
          <a:p>
            <a:endParaRPr/>
          </a:p>
        </p:txBody>
      </p:sp>
      <p:sp>
        <p:nvSpPr>
          <p:cNvPr id="22" name="Shape 251"/>
          <p:cNvSpPr/>
          <p:nvPr/>
        </p:nvSpPr>
        <p:spPr>
          <a:xfrm>
            <a:off x="4760085" y="4536742"/>
            <a:ext cx="3821900" cy="164352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nSpc>
                <a:spcPct val="9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На основе такого рода программ можно самостоятельно создать удобную именно для вас систему</a:t>
            </a:r>
          </a:p>
          <a:p>
            <a:pPr>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nSpc>
                <a:spcPct val="9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 Придется потратить время на изучение выбранной программы и разработку системы таблиц</a:t>
            </a:r>
            <a:r>
              <a:rPr lang="ru-RU" sz="1400"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Light"/>
              </a:rPr>
              <a:t>.</a:t>
            </a:r>
          </a:p>
        </p:txBody>
      </p:sp>
      <p:sp>
        <p:nvSpPr>
          <p:cNvPr id="23" name="Shape 252"/>
          <p:cNvSpPr/>
          <p:nvPr/>
        </p:nvSpPr>
        <p:spPr>
          <a:xfrm>
            <a:off x="4396861" y="5636524"/>
            <a:ext cx="184256" cy="54854"/>
          </a:xfrm>
          <a:prstGeom prst="rect">
            <a:avLst/>
          </a:prstGeom>
          <a:ln w="38100">
            <a:solidFill>
              <a:srgbClr val="0EBACE"/>
            </a:solidFill>
            <a:miter/>
          </a:ln>
          <a:effectLst>
            <a:outerShdw blurRad="50800" dist="38100" dir="2700000" rotWithShape="0">
              <a:srgbClr val="000000">
                <a:alpha val="43000"/>
              </a:srgbClr>
            </a:outerShdw>
          </a:effectLst>
        </p:spPr>
        <p:txBody>
          <a:bodyPr lIns="45718" tIns="45718" rIns="45718" bIns="45718" anchor="ctr"/>
          <a:lstStyle/>
          <a:p>
            <a:pPr algn="ctr">
              <a:defRPr>
                <a:solidFill>
                  <a:srgbClr val="FFFFFF"/>
                </a:solidFill>
              </a:defRPr>
            </a:pPr>
            <a:endParaRPr/>
          </a:p>
        </p:txBody>
      </p:sp>
    </p:spTree>
    <p:extLst>
      <p:ext uri="{BB962C8B-B14F-4D97-AF65-F5344CB8AC3E}">
        <p14:creationId xmlns:p14="http://schemas.microsoft.com/office/powerpoint/2010/main" xmlns="" val="44073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58543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13</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00126" y="1400887"/>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pPr defTabSz="293351">
              <a:spcBef>
                <a:spcPct val="20000"/>
              </a:spcBef>
            </a:pPr>
            <a:r>
              <a:rPr lang="ru-RU" altLang="ru-RU" sz="2053" b="0" dirty="0">
                <a:solidFill>
                  <a:srgbClr val="4CAF90"/>
                </a:solidFill>
              </a:rPr>
              <a:t>Шаг 2. Планирование</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11" name="Shape 261"/>
          <p:cNvSpPr/>
          <p:nvPr/>
        </p:nvSpPr>
        <p:spPr>
          <a:xfrm>
            <a:off x="2363432" y="2273069"/>
            <a:ext cx="5607550" cy="2862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1200">
                <a:latin typeface="Tahoma"/>
                <a:ea typeface="Tahoma"/>
                <a:cs typeface="Tahoma"/>
                <a:sym typeface="Tahoma"/>
              </a:defRPr>
            </a:lvl1pPr>
          </a:lstStyle>
          <a:p>
            <a:r>
              <a:rPr lang="ru-RU" sz="1400" b="1" dirty="0"/>
              <a:t>В течение своей жизни Вы заработаете целое состояние! </a:t>
            </a:r>
          </a:p>
        </p:txBody>
      </p:sp>
      <p:graphicFrame>
        <p:nvGraphicFramePr>
          <p:cNvPr id="12" name="Table 267"/>
          <p:cNvGraphicFramePr/>
          <p:nvPr>
            <p:extLst>
              <p:ext uri="{D42A27DB-BD31-4B8C-83A1-F6EECF244321}">
                <p14:modId xmlns:p14="http://schemas.microsoft.com/office/powerpoint/2010/main" xmlns="" val="1608513544"/>
              </p:ext>
            </p:extLst>
          </p:nvPr>
        </p:nvGraphicFramePr>
        <p:xfrm>
          <a:off x="628072" y="2905243"/>
          <a:ext cx="7896168" cy="3100444"/>
        </p:xfrm>
        <a:graphic>
          <a:graphicData uri="http://schemas.openxmlformats.org/drawingml/2006/table">
            <a:tbl>
              <a:tblPr>
                <a:tableStyleId>{4C3C2611-4C71-4FC5-86AE-919BDF0F9419}</a:tableStyleId>
              </a:tblPr>
              <a:tblGrid>
                <a:gridCol w="1974042">
                  <a:extLst>
                    <a:ext uri="{9D8B030D-6E8A-4147-A177-3AD203B41FA5}">
                      <a16:colId xmlns:a16="http://schemas.microsoft.com/office/drawing/2014/main" xmlns="" val="20000"/>
                    </a:ext>
                  </a:extLst>
                </a:gridCol>
                <a:gridCol w="1974042">
                  <a:extLst>
                    <a:ext uri="{9D8B030D-6E8A-4147-A177-3AD203B41FA5}">
                      <a16:colId xmlns:a16="http://schemas.microsoft.com/office/drawing/2014/main" xmlns="" val="20001"/>
                    </a:ext>
                  </a:extLst>
                </a:gridCol>
                <a:gridCol w="1974042">
                  <a:extLst>
                    <a:ext uri="{9D8B030D-6E8A-4147-A177-3AD203B41FA5}">
                      <a16:colId xmlns:a16="http://schemas.microsoft.com/office/drawing/2014/main" xmlns="" val="20002"/>
                    </a:ext>
                  </a:extLst>
                </a:gridCol>
                <a:gridCol w="1974042">
                  <a:extLst>
                    <a:ext uri="{9D8B030D-6E8A-4147-A177-3AD203B41FA5}">
                      <a16:colId xmlns:a16="http://schemas.microsoft.com/office/drawing/2014/main" xmlns="" val="20003"/>
                    </a:ext>
                  </a:extLst>
                </a:gridCol>
              </a:tblGrid>
              <a:tr h="381411">
                <a:tc rowSpan="2">
                  <a:txBody>
                    <a:bodyPr/>
                    <a:lstStyle/>
                    <a:p>
                      <a:pPr algn="ctr">
                        <a:lnSpc>
                          <a:spcPct val="115000"/>
                        </a:lnSpc>
                        <a:defRPr sz="1800"/>
                      </a:pPr>
                      <a:r>
                        <a:rPr sz="1100" b="1">
                          <a:solidFill>
                            <a:srgbClr val="4D4D4C"/>
                          </a:solidFill>
                          <a:latin typeface="Tahoma"/>
                          <a:ea typeface="Tahoma"/>
                          <a:cs typeface="Tahoma"/>
                          <a:sym typeface="Tahoma"/>
                        </a:rPr>
                        <a:t>Лет до окончания работы</a:t>
                      </a:r>
                    </a:p>
                  </a:txBody>
                  <a:tcPr marL="45720" marR="45720" anchor="ctr" horzOverflow="overflow">
                    <a:lnL w="12700">
                      <a:miter lim="400000"/>
                    </a:lnL>
                    <a:lnR w="12700">
                      <a:miter lim="400000"/>
                    </a:lnR>
                    <a:lnT w="12700">
                      <a:solidFill>
                        <a:srgbClr val="0EBACE"/>
                      </a:solidFill>
                    </a:lnT>
                    <a:lnB w="12700">
                      <a:solidFill>
                        <a:srgbClr val="0EBACE"/>
                      </a:solidFill>
                    </a:lnB>
                    <a:noFill/>
                  </a:tcPr>
                </a:tc>
                <a:tc gridSpan="3">
                  <a:txBody>
                    <a:bodyPr/>
                    <a:lstStyle/>
                    <a:p>
                      <a:pPr algn="ctr">
                        <a:lnSpc>
                          <a:spcPct val="115000"/>
                        </a:lnSpc>
                        <a:defRPr sz="1800"/>
                      </a:pPr>
                      <a:r>
                        <a:rPr sz="1400">
                          <a:solidFill>
                            <a:srgbClr val="4D4D4C"/>
                          </a:solidFill>
                          <a:latin typeface="Tahoma"/>
                          <a:ea typeface="Tahoma"/>
                          <a:cs typeface="Tahoma"/>
                          <a:sym typeface="Tahoma"/>
                        </a:rPr>
                        <a:t>Среднемесячный доход</a:t>
                      </a:r>
                    </a:p>
                  </a:txBody>
                  <a:tcPr marL="45720" marR="45720" anchor="ctr" horzOverflow="overflow">
                    <a:lnL w="12700">
                      <a:miter lim="400000"/>
                    </a:lnL>
                    <a:lnR w="12700">
                      <a:miter lim="400000"/>
                    </a:lnR>
                    <a:lnT w="12700">
                      <a:solidFill>
                        <a:srgbClr val="0EBACE"/>
                      </a:solidFill>
                    </a:lnT>
                    <a:lnB w="12700">
                      <a:solidFill>
                        <a:srgbClr val="0EBACE"/>
                      </a:solidFill>
                    </a:lnB>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23023">
                <a:tc vMerge="1">
                  <a:txBody>
                    <a:bodyPr/>
                    <a:lstStyle/>
                    <a:p>
                      <a:endParaRPr lang="ru-RU"/>
                    </a:p>
                  </a:txBody>
                  <a:tcPr/>
                </a:tc>
                <a:tc>
                  <a:txBody>
                    <a:bodyPr/>
                    <a:lstStyle/>
                    <a:p>
                      <a:pPr algn="ctr">
                        <a:lnSpc>
                          <a:spcPct val="115000"/>
                        </a:lnSpc>
                        <a:defRPr sz="1800"/>
                      </a:pPr>
                      <a:r>
                        <a:rPr sz="1100" b="1">
                          <a:solidFill>
                            <a:srgbClr val="4D4D4C"/>
                          </a:solidFill>
                          <a:latin typeface="Tahoma"/>
                          <a:ea typeface="Tahoma"/>
                          <a:cs typeface="Tahoma"/>
                          <a:sym typeface="Tahoma"/>
                        </a:rPr>
                        <a:t>50 000</a:t>
                      </a:r>
                    </a:p>
                  </a:txBody>
                  <a:tcPr marL="45720" marR="45720" anchor="ctr" horzOverflow="overflow">
                    <a:lnL w="12700">
                      <a:miter lim="400000"/>
                    </a:lnL>
                    <a:lnR w="12700">
                      <a:miter lim="400000"/>
                    </a:lnR>
                    <a:lnT w="12700">
                      <a:solidFill>
                        <a:srgbClr val="0EBACE"/>
                      </a:solidFill>
                    </a:lnT>
                    <a:lnB w="12700">
                      <a:solidFill>
                        <a:srgbClr val="0EBACE"/>
                      </a:solidFill>
                    </a:lnB>
                    <a:noFill/>
                  </a:tcPr>
                </a:tc>
                <a:tc>
                  <a:txBody>
                    <a:bodyPr/>
                    <a:lstStyle/>
                    <a:p>
                      <a:pPr algn="ctr">
                        <a:lnSpc>
                          <a:spcPct val="115000"/>
                        </a:lnSpc>
                        <a:defRPr sz="1800"/>
                      </a:pPr>
                      <a:r>
                        <a:rPr sz="1100" b="1">
                          <a:solidFill>
                            <a:srgbClr val="4D4D4C"/>
                          </a:solidFill>
                          <a:latin typeface="Tahoma"/>
                          <a:ea typeface="Tahoma"/>
                          <a:cs typeface="Tahoma"/>
                          <a:sym typeface="Tahoma"/>
                        </a:rPr>
                        <a:t>80 000</a:t>
                      </a:r>
                    </a:p>
                  </a:txBody>
                  <a:tcPr marL="45720" marR="45720" anchor="ctr" horzOverflow="overflow">
                    <a:lnL w="12700">
                      <a:miter lim="400000"/>
                    </a:lnL>
                    <a:lnR w="12700">
                      <a:miter lim="400000"/>
                    </a:lnR>
                    <a:lnT w="12700">
                      <a:solidFill>
                        <a:srgbClr val="0EBACE"/>
                      </a:solidFill>
                    </a:lnT>
                    <a:lnB w="12700">
                      <a:solidFill>
                        <a:srgbClr val="0EBACE"/>
                      </a:solidFill>
                    </a:lnB>
                    <a:noFill/>
                  </a:tcPr>
                </a:tc>
                <a:tc>
                  <a:txBody>
                    <a:bodyPr/>
                    <a:lstStyle/>
                    <a:p>
                      <a:pPr algn="ctr">
                        <a:lnSpc>
                          <a:spcPct val="115000"/>
                        </a:lnSpc>
                        <a:defRPr sz="1800"/>
                      </a:pPr>
                      <a:r>
                        <a:rPr sz="1100" b="1">
                          <a:solidFill>
                            <a:srgbClr val="4D4D4C"/>
                          </a:solidFill>
                          <a:latin typeface="Tahoma"/>
                          <a:ea typeface="Tahoma"/>
                          <a:cs typeface="Tahoma"/>
                          <a:sym typeface="Tahoma"/>
                        </a:rPr>
                        <a:t>140 000</a:t>
                      </a:r>
                    </a:p>
                  </a:txBody>
                  <a:tcPr marL="45720" marR="45720" anchor="ctr" horzOverflow="overflow">
                    <a:lnL w="12700">
                      <a:miter lim="400000"/>
                    </a:lnL>
                    <a:lnR w="12700">
                      <a:miter lim="400000"/>
                    </a:lnR>
                    <a:lnT w="12700">
                      <a:solidFill>
                        <a:srgbClr val="0EBACE"/>
                      </a:solidFill>
                    </a:lnT>
                    <a:lnB w="12700">
                      <a:solidFill>
                        <a:srgbClr val="0EBACE"/>
                      </a:solidFill>
                    </a:lnB>
                    <a:noFill/>
                  </a:tcPr>
                </a:tc>
                <a:extLst>
                  <a:ext uri="{0D108BD9-81ED-4DB2-BD59-A6C34878D82A}">
                    <a16:rowId xmlns:a16="http://schemas.microsoft.com/office/drawing/2014/main" xmlns="" val="10001"/>
                  </a:ext>
                </a:extLst>
              </a:tr>
              <a:tr h="399335">
                <a:tc>
                  <a:txBody>
                    <a:bodyPr/>
                    <a:lstStyle/>
                    <a:p>
                      <a:pPr algn="ctr">
                        <a:lnSpc>
                          <a:spcPct val="115000"/>
                        </a:lnSpc>
                        <a:defRPr sz="1800"/>
                      </a:pPr>
                      <a:r>
                        <a:rPr sz="1000" b="1">
                          <a:solidFill>
                            <a:srgbClr val="4D4D4C"/>
                          </a:solidFill>
                          <a:latin typeface="Tahoma"/>
                          <a:ea typeface="Tahoma"/>
                          <a:cs typeface="Tahoma"/>
                          <a:sym typeface="Tahoma"/>
                        </a:rPr>
                        <a:t>10</a:t>
                      </a:r>
                    </a:p>
                  </a:txBody>
                  <a:tcPr marL="45720" marR="45720" anchor="ctr" horzOverflow="overflow">
                    <a:lnL w="12700">
                      <a:miter lim="400000"/>
                    </a:lnL>
                    <a:lnR w="12700">
                      <a:miter lim="400000"/>
                    </a:lnR>
                    <a:lnT w="12700">
                      <a:solidFill>
                        <a:srgbClr val="0EBACE"/>
                      </a:solidFill>
                    </a:lnT>
                    <a:lnB w="12700">
                      <a:miter lim="400000"/>
                    </a:lnB>
                    <a:solidFill>
                      <a:srgbClr val="E7F3F6"/>
                    </a:solidFill>
                  </a:tcPr>
                </a:tc>
                <a:tc>
                  <a:txBody>
                    <a:bodyPr/>
                    <a:lstStyle/>
                    <a:p>
                      <a:pPr algn="ctr">
                        <a:lnSpc>
                          <a:spcPct val="115000"/>
                        </a:lnSpc>
                        <a:defRPr sz="1800"/>
                      </a:pPr>
                      <a:r>
                        <a:rPr sz="1000" dirty="0">
                          <a:solidFill>
                            <a:srgbClr val="4D4D4C"/>
                          </a:solidFill>
                          <a:latin typeface="Tahoma"/>
                          <a:ea typeface="Tahoma"/>
                          <a:cs typeface="Tahoma"/>
                          <a:sym typeface="Tahoma"/>
                        </a:rPr>
                        <a:t>6 000 000</a:t>
                      </a:r>
                    </a:p>
                  </a:txBody>
                  <a:tcPr marL="45720" marR="45720" anchor="ctr" horzOverflow="overflow">
                    <a:lnL w="12700">
                      <a:miter lim="400000"/>
                    </a:lnL>
                    <a:lnR w="12700">
                      <a:miter lim="400000"/>
                    </a:lnR>
                    <a:lnT w="12700">
                      <a:solidFill>
                        <a:srgbClr val="0EBACE"/>
                      </a:solidFill>
                    </a:lnT>
                    <a:lnB w="12700">
                      <a:miter lim="400000"/>
                    </a:lnB>
                    <a:solidFill>
                      <a:srgbClr val="E7F3F6"/>
                    </a:solid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9 600 000</a:t>
                      </a:r>
                    </a:p>
                  </a:txBody>
                  <a:tcPr marL="45720" marR="45720" horzOverflow="overflow">
                    <a:lnL w="12700">
                      <a:miter lim="400000"/>
                    </a:lnL>
                    <a:lnR w="12700">
                      <a:miter lim="400000"/>
                    </a:lnR>
                    <a:lnT w="12700">
                      <a:solidFill>
                        <a:srgbClr val="0EBACE"/>
                      </a:solidFill>
                    </a:lnT>
                    <a:lnB w="12700">
                      <a:miter lim="400000"/>
                    </a:lnB>
                    <a:solidFill>
                      <a:srgbClr val="E7F3F6"/>
                    </a:solid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16 800 000</a:t>
                      </a:r>
                    </a:p>
                  </a:txBody>
                  <a:tcPr marL="45720" marR="45720" horzOverflow="overflow">
                    <a:lnL w="12700">
                      <a:miter lim="400000"/>
                    </a:lnL>
                    <a:lnR w="12700">
                      <a:miter lim="400000"/>
                    </a:lnR>
                    <a:lnT w="12700">
                      <a:solidFill>
                        <a:srgbClr val="0EBACE"/>
                      </a:solidFill>
                    </a:lnT>
                    <a:lnB w="12700">
                      <a:miter lim="400000"/>
                    </a:lnB>
                    <a:solidFill>
                      <a:srgbClr val="E7F3F6"/>
                    </a:solidFill>
                  </a:tcPr>
                </a:tc>
                <a:extLst>
                  <a:ext uri="{0D108BD9-81ED-4DB2-BD59-A6C34878D82A}">
                    <a16:rowId xmlns:a16="http://schemas.microsoft.com/office/drawing/2014/main" xmlns="" val="10002"/>
                  </a:ext>
                </a:extLst>
              </a:tr>
              <a:tr h="399335">
                <a:tc>
                  <a:txBody>
                    <a:bodyPr/>
                    <a:lstStyle/>
                    <a:p>
                      <a:pPr algn="ctr">
                        <a:lnSpc>
                          <a:spcPct val="115000"/>
                        </a:lnSpc>
                        <a:defRPr sz="1800"/>
                      </a:pPr>
                      <a:r>
                        <a:rPr sz="1000" b="1">
                          <a:solidFill>
                            <a:srgbClr val="4D4D4C"/>
                          </a:solidFill>
                          <a:latin typeface="Tahoma"/>
                          <a:ea typeface="Tahoma"/>
                          <a:cs typeface="Tahoma"/>
                          <a:sym typeface="Tahoma"/>
                        </a:rPr>
                        <a:t>15</a:t>
                      </a:r>
                    </a:p>
                  </a:txBody>
                  <a:tcPr marL="45720" marR="45720" anchor="ctr" horzOverflow="overflow">
                    <a:lnL w="12700">
                      <a:miter lim="400000"/>
                    </a:lnL>
                    <a:lnR w="12700">
                      <a:miter lim="400000"/>
                    </a:lnR>
                    <a:lnT w="12700">
                      <a:miter lim="400000"/>
                    </a:lnT>
                    <a:lnB w="12700">
                      <a:miter lim="400000"/>
                    </a:lnB>
                    <a:no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9 000 000</a:t>
                      </a:r>
                    </a:p>
                  </a:txBody>
                  <a:tcPr marL="45720" marR="45720" horzOverflow="overflow">
                    <a:lnL w="12700">
                      <a:miter lim="400000"/>
                    </a:lnL>
                    <a:lnR w="12700">
                      <a:miter lim="400000"/>
                    </a:lnR>
                    <a:lnT w="12700">
                      <a:miter lim="400000"/>
                    </a:lnT>
                    <a:lnB w="12700">
                      <a:miter lim="400000"/>
                    </a:lnB>
                    <a:no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14 400 000</a:t>
                      </a:r>
                    </a:p>
                  </a:txBody>
                  <a:tcPr marL="45720" marR="45720" horzOverflow="overflow">
                    <a:lnL w="12700">
                      <a:miter lim="400000"/>
                    </a:lnL>
                    <a:lnR w="12700">
                      <a:miter lim="400000"/>
                    </a:lnR>
                    <a:lnT w="12700">
                      <a:miter lim="400000"/>
                    </a:lnT>
                    <a:lnB w="12700">
                      <a:miter lim="400000"/>
                    </a:lnB>
                    <a:no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25 200 000</a:t>
                      </a: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xmlns="" val="10003"/>
                  </a:ext>
                </a:extLst>
              </a:tr>
              <a:tr h="399335">
                <a:tc>
                  <a:txBody>
                    <a:bodyPr/>
                    <a:lstStyle/>
                    <a:p>
                      <a:pPr algn="ctr">
                        <a:lnSpc>
                          <a:spcPct val="115000"/>
                        </a:lnSpc>
                        <a:defRPr sz="1800"/>
                      </a:pPr>
                      <a:r>
                        <a:rPr sz="1000" b="1">
                          <a:solidFill>
                            <a:srgbClr val="4D4D4C"/>
                          </a:solidFill>
                          <a:latin typeface="Tahoma"/>
                          <a:ea typeface="Tahoma"/>
                          <a:cs typeface="Tahoma"/>
                          <a:sym typeface="Tahoma"/>
                        </a:rPr>
                        <a:t>20</a:t>
                      </a:r>
                    </a:p>
                  </a:txBody>
                  <a:tcPr marL="45720" marR="45720" anchor="ctr" horzOverflow="overflow">
                    <a:lnL w="12700">
                      <a:miter lim="400000"/>
                    </a:lnL>
                    <a:lnR w="12700">
                      <a:miter lim="400000"/>
                    </a:lnR>
                    <a:lnT w="12700">
                      <a:miter lim="400000"/>
                    </a:lnT>
                    <a:lnB w="12700">
                      <a:miter lim="400000"/>
                    </a:lnB>
                    <a:solidFill>
                      <a:srgbClr val="E7F3F6"/>
                    </a:solid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12 000 000</a:t>
                      </a:r>
                    </a:p>
                  </a:txBody>
                  <a:tcPr marL="45720" marR="45720" horzOverflow="overflow">
                    <a:lnL w="12700">
                      <a:miter lim="400000"/>
                    </a:lnL>
                    <a:lnR w="12700">
                      <a:miter lim="400000"/>
                    </a:lnR>
                    <a:lnT w="12700">
                      <a:miter lim="400000"/>
                    </a:lnT>
                    <a:lnB w="12700">
                      <a:miter lim="400000"/>
                    </a:lnB>
                    <a:solidFill>
                      <a:srgbClr val="E7F3F6"/>
                    </a:solid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19 200 000</a:t>
                      </a:r>
                    </a:p>
                  </a:txBody>
                  <a:tcPr marL="45720" marR="45720" horzOverflow="overflow">
                    <a:lnL w="12700">
                      <a:miter lim="400000"/>
                    </a:lnL>
                    <a:lnR w="12700">
                      <a:miter lim="400000"/>
                    </a:lnR>
                    <a:lnT w="12700">
                      <a:miter lim="400000"/>
                    </a:lnT>
                    <a:lnB w="12700">
                      <a:miter lim="400000"/>
                    </a:lnB>
                    <a:solidFill>
                      <a:srgbClr val="E7F3F6"/>
                    </a:solid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33 600 000</a:t>
                      </a:r>
                    </a:p>
                  </a:txBody>
                  <a:tcPr marL="45720" marR="45720" horzOverflow="overflow">
                    <a:lnL w="12700">
                      <a:miter lim="400000"/>
                    </a:lnL>
                    <a:lnR w="12700">
                      <a:miter lim="400000"/>
                    </a:lnR>
                    <a:lnT w="12700">
                      <a:miter lim="400000"/>
                    </a:lnT>
                    <a:lnB w="12700">
                      <a:miter lim="400000"/>
                    </a:lnB>
                    <a:solidFill>
                      <a:srgbClr val="E7F3F6"/>
                    </a:solidFill>
                  </a:tcPr>
                </a:tc>
                <a:extLst>
                  <a:ext uri="{0D108BD9-81ED-4DB2-BD59-A6C34878D82A}">
                    <a16:rowId xmlns:a16="http://schemas.microsoft.com/office/drawing/2014/main" xmlns="" val="10004"/>
                  </a:ext>
                </a:extLst>
              </a:tr>
              <a:tr h="399335">
                <a:tc>
                  <a:txBody>
                    <a:bodyPr/>
                    <a:lstStyle/>
                    <a:p>
                      <a:pPr algn="ctr">
                        <a:lnSpc>
                          <a:spcPct val="115000"/>
                        </a:lnSpc>
                        <a:defRPr sz="1800"/>
                      </a:pPr>
                      <a:r>
                        <a:rPr sz="1000" b="1">
                          <a:solidFill>
                            <a:srgbClr val="4D4D4C"/>
                          </a:solidFill>
                          <a:latin typeface="Tahoma"/>
                          <a:ea typeface="Tahoma"/>
                          <a:cs typeface="Tahoma"/>
                          <a:sym typeface="Tahoma"/>
                        </a:rPr>
                        <a:t>25</a:t>
                      </a:r>
                    </a:p>
                  </a:txBody>
                  <a:tcPr marL="45720" marR="45720" anchor="ctr" horzOverflow="overflow">
                    <a:lnL w="12700">
                      <a:miter lim="400000"/>
                    </a:lnL>
                    <a:lnR w="12700">
                      <a:miter lim="400000"/>
                    </a:lnR>
                    <a:lnT w="12700">
                      <a:miter lim="400000"/>
                    </a:lnT>
                    <a:lnB w="12700">
                      <a:solidFill>
                        <a:srgbClr val="0EBACE"/>
                      </a:solidFill>
                    </a:lnB>
                    <a:no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15 000 000</a:t>
                      </a:r>
                    </a:p>
                  </a:txBody>
                  <a:tcPr marL="45720" marR="45720" horzOverflow="overflow">
                    <a:lnL w="12700">
                      <a:miter lim="400000"/>
                    </a:lnL>
                    <a:lnR w="12700">
                      <a:miter lim="400000"/>
                    </a:lnR>
                    <a:lnT w="12700">
                      <a:miter lim="400000"/>
                    </a:lnT>
                    <a:lnB w="12700">
                      <a:solidFill>
                        <a:srgbClr val="0EBACE"/>
                      </a:solidFill>
                    </a:lnB>
                    <a:no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24 000 000</a:t>
                      </a:r>
                    </a:p>
                  </a:txBody>
                  <a:tcPr marL="45720" marR="45720" horzOverflow="overflow">
                    <a:lnL w="12700">
                      <a:miter lim="400000"/>
                    </a:lnL>
                    <a:lnR w="12700">
                      <a:miter lim="400000"/>
                    </a:lnR>
                    <a:lnT w="12700">
                      <a:miter lim="400000"/>
                    </a:lnT>
                    <a:lnB w="12700">
                      <a:solidFill>
                        <a:srgbClr val="0EBACE"/>
                      </a:solidFill>
                    </a:lnB>
                    <a:no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42 000 000</a:t>
                      </a:r>
                    </a:p>
                  </a:txBody>
                  <a:tcPr marL="45720" marR="45720" horzOverflow="overflow">
                    <a:lnL w="12700">
                      <a:miter lim="400000"/>
                    </a:lnL>
                    <a:lnR w="12700">
                      <a:miter lim="400000"/>
                    </a:lnR>
                    <a:lnT w="12700">
                      <a:miter lim="400000"/>
                    </a:lnT>
                    <a:lnB w="12700">
                      <a:solidFill>
                        <a:srgbClr val="0EBACE"/>
                      </a:solidFill>
                    </a:lnB>
                    <a:noFill/>
                  </a:tcPr>
                </a:tc>
                <a:extLst>
                  <a:ext uri="{0D108BD9-81ED-4DB2-BD59-A6C34878D82A}">
                    <a16:rowId xmlns:a16="http://schemas.microsoft.com/office/drawing/2014/main" xmlns="" val="10005"/>
                  </a:ext>
                </a:extLst>
              </a:tr>
              <a:tr h="399335">
                <a:tc>
                  <a:txBody>
                    <a:bodyPr/>
                    <a:lstStyle/>
                    <a:p>
                      <a:pPr algn="ctr">
                        <a:lnSpc>
                          <a:spcPct val="115000"/>
                        </a:lnSpc>
                        <a:defRPr sz="1800"/>
                      </a:pPr>
                      <a:r>
                        <a:rPr sz="1000" b="1">
                          <a:solidFill>
                            <a:srgbClr val="4D4D4C"/>
                          </a:solidFill>
                          <a:latin typeface="Tahoma"/>
                          <a:ea typeface="Tahoma"/>
                          <a:cs typeface="Tahoma"/>
                          <a:sym typeface="Tahoma"/>
                        </a:rPr>
                        <a:t>30</a:t>
                      </a:r>
                    </a:p>
                  </a:txBody>
                  <a:tcPr marL="45720" marR="45720" anchor="ctr" horzOverflow="overflow">
                    <a:lnL w="12700">
                      <a:miter lim="400000"/>
                    </a:lnL>
                    <a:lnR w="12700">
                      <a:miter lim="400000"/>
                    </a:lnR>
                    <a:lnT w="12700">
                      <a:solidFill>
                        <a:srgbClr val="0EBACE"/>
                      </a:solidFill>
                    </a:lnT>
                    <a:lnB w="12700">
                      <a:miter lim="400000"/>
                    </a:lnB>
                    <a:solidFill>
                      <a:srgbClr val="E7F3F6"/>
                    </a:solid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18 000 000</a:t>
                      </a:r>
                    </a:p>
                  </a:txBody>
                  <a:tcPr marL="45720" marR="45720" horzOverflow="overflow">
                    <a:lnL w="12700">
                      <a:miter lim="400000"/>
                    </a:lnL>
                    <a:lnR w="12700">
                      <a:miter lim="400000"/>
                    </a:lnR>
                    <a:lnT w="12700">
                      <a:solidFill>
                        <a:srgbClr val="0EBACE"/>
                      </a:solidFill>
                    </a:lnT>
                    <a:lnB w="12700">
                      <a:miter lim="400000"/>
                    </a:lnB>
                    <a:solidFill>
                      <a:srgbClr val="E7F3F6"/>
                    </a:solid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28 800 000</a:t>
                      </a:r>
                    </a:p>
                  </a:txBody>
                  <a:tcPr marL="45720" marR="45720" horzOverflow="overflow">
                    <a:lnL w="12700">
                      <a:miter lim="400000"/>
                    </a:lnL>
                    <a:lnR w="12700">
                      <a:miter lim="400000"/>
                    </a:lnR>
                    <a:lnT w="12700">
                      <a:solidFill>
                        <a:srgbClr val="0EBACE"/>
                      </a:solidFill>
                    </a:lnT>
                    <a:lnB w="12700">
                      <a:miter lim="400000"/>
                    </a:lnB>
                    <a:solidFill>
                      <a:srgbClr val="E7F3F6"/>
                    </a:solid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50 400 000</a:t>
                      </a:r>
                    </a:p>
                  </a:txBody>
                  <a:tcPr marL="45720" marR="45720" horzOverflow="overflow">
                    <a:lnL w="12700">
                      <a:miter lim="400000"/>
                    </a:lnL>
                    <a:lnR w="12700">
                      <a:miter lim="400000"/>
                    </a:lnR>
                    <a:lnT w="12700">
                      <a:solidFill>
                        <a:srgbClr val="0EBACE"/>
                      </a:solidFill>
                    </a:lnT>
                    <a:lnB w="12700">
                      <a:miter lim="400000"/>
                    </a:lnB>
                    <a:solidFill>
                      <a:srgbClr val="E7F3F6"/>
                    </a:solidFill>
                  </a:tcPr>
                </a:tc>
                <a:extLst>
                  <a:ext uri="{0D108BD9-81ED-4DB2-BD59-A6C34878D82A}">
                    <a16:rowId xmlns:a16="http://schemas.microsoft.com/office/drawing/2014/main" xmlns="" val="10006"/>
                  </a:ext>
                </a:extLst>
              </a:tr>
              <a:tr h="399335">
                <a:tc>
                  <a:txBody>
                    <a:bodyPr/>
                    <a:lstStyle/>
                    <a:p>
                      <a:pPr algn="ctr">
                        <a:lnSpc>
                          <a:spcPct val="115000"/>
                        </a:lnSpc>
                        <a:defRPr sz="1800"/>
                      </a:pPr>
                      <a:r>
                        <a:rPr sz="1000" b="1">
                          <a:solidFill>
                            <a:srgbClr val="4D4D4C"/>
                          </a:solidFill>
                          <a:latin typeface="Tahoma"/>
                          <a:ea typeface="Tahoma"/>
                          <a:cs typeface="Tahoma"/>
                          <a:sym typeface="Tahoma"/>
                        </a:rPr>
                        <a:t>35</a:t>
                      </a:r>
                    </a:p>
                  </a:txBody>
                  <a:tcPr marL="45720" marR="45720" anchor="ctr" horzOverflow="overflow">
                    <a:lnL w="12700">
                      <a:miter lim="400000"/>
                    </a:lnL>
                    <a:lnR w="12700">
                      <a:miter lim="400000"/>
                    </a:lnR>
                    <a:lnT w="12700">
                      <a:miter lim="400000"/>
                    </a:lnT>
                    <a:lnB w="12700">
                      <a:solidFill>
                        <a:srgbClr val="0EBACE"/>
                      </a:solidFill>
                    </a:lnB>
                    <a:no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21 000 000</a:t>
                      </a:r>
                    </a:p>
                  </a:txBody>
                  <a:tcPr marL="45720" marR="45720" horzOverflow="overflow">
                    <a:lnL w="12700">
                      <a:miter lim="400000"/>
                    </a:lnL>
                    <a:lnR w="12700">
                      <a:miter lim="400000"/>
                    </a:lnR>
                    <a:lnT w="12700">
                      <a:miter lim="400000"/>
                    </a:lnT>
                    <a:lnB w="12700">
                      <a:solidFill>
                        <a:srgbClr val="0EBACE"/>
                      </a:solidFill>
                    </a:lnB>
                    <a:noFill/>
                  </a:tcPr>
                </a:tc>
                <a:tc>
                  <a:txBody>
                    <a:bodyPr/>
                    <a:lstStyle/>
                    <a:p>
                      <a:pPr algn="ctr">
                        <a:lnSpc>
                          <a:spcPct val="115000"/>
                        </a:lnSpc>
                        <a:spcBef>
                          <a:spcPts val="1000"/>
                        </a:spcBef>
                        <a:defRPr sz="1800"/>
                      </a:pPr>
                      <a:r>
                        <a:rPr sz="1000">
                          <a:solidFill>
                            <a:srgbClr val="4D4D4C"/>
                          </a:solidFill>
                          <a:latin typeface="Tahoma"/>
                          <a:ea typeface="Tahoma"/>
                          <a:cs typeface="Tahoma"/>
                          <a:sym typeface="Tahoma"/>
                        </a:rPr>
                        <a:t>33 600 000</a:t>
                      </a:r>
                    </a:p>
                  </a:txBody>
                  <a:tcPr marL="45720" marR="45720" horzOverflow="overflow">
                    <a:lnL w="12700">
                      <a:miter lim="400000"/>
                    </a:lnL>
                    <a:lnR w="12700">
                      <a:miter lim="400000"/>
                    </a:lnR>
                    <a:lnT w="12700">
                      <a:miter lim="400000"/>
                    </a:lnT>
                    <a:lnB w="12700">
                      <a:solidFill>
                        <a:srgbClr val="0EBACE"/>
                      </a:solidFill>
                    </a:lnB>
                    <a:noFill/>
                  </a:tcPr>
                </a:tc>
                <a:tc>
                  <a:txBody>
                    <a:bodyPr/>
                    <a:lstStyle/>
                    <a:p>
                      <a:pPr algn="ctr">
                        <a:lnSpc>
                          <a:spcPct val="115000"/>
                        </a:lnSpc>
                        <a:spcBef>
                          <a:spcPts val="1000"/>
                        </a:spcBef>
                        <a:defRPr sz="1800"/>
                      </a:pPr>
                      <a:r>
                        <a:rPr sz="1000" dirty="0">
                          <a:solidFill>
                            <a:srgbClr val="4D4D4C"/>
                          </a:solidFill>
                          <a:latin typeface="Tahoma"/>
                          <a:ea typeface="Tahoma"/>
                          <a:cs typeface="Tahoma"/>
                          <a:sym typeface="Tahoma"/>
                        </a:rPr>
                        <a:t>58 800 000</a:t>
                      </a:r>
                    </a:p>
                  </a:txBody>
                  <a:tcPr marL="45720" marR="45720" horzOverflow="overflow">
                    <a:lnL w="12700">
                      <a:miter lim="400000"/>
                    </a:lnL>
                    <a:lnR w="12700">
                      <a:miter lim="400000"/>
                    </a:lnR>
                    <a:lnT w="12700">
                      <a:miter lim="400000"/>
                    </a:lnT>
                    <a:lnB w="12700">
                      <a:solidFill>
                        <a:srgbClr val="0EBACE"/>
                      </a:solidFill>
                    </a:lnB>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7730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58543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14</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00126" y="1400887"/>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pPr defTabSz="293351">
              <a:spcBef>
                <a:spcPct val="20000"/>
              </a:spcBef>
            </a:pPr>
            <a:r>
              <a:rPr lang="ru-RU" altLang="ru-RU" sz="2053" b="0" dirty="0">
                <a:solidFill>
                  <a:srgbClr val="4CAF90"/>
                </a:solidFill>
              </a:rPr>
              <a:t>Зачем?</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7" name="Shape 278"/>
          <p:cNvSpPr/>
          <p:nvPr/>
        </p:nvSpPr>
        <p:spPr>
          <a:xfrm>
            <a:off x="432955" y="6164262"/>
            <a:ext cx="7740065" cy="3970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ct val="90000"/>
              </a:lnSpc>
              <a:defRPr sz="1200">
                <a:solidFill>
                  <a:srgbClr val="424242"/>
                </a:solidFill>
                <a:latin typeface="Tahoma"/>
                <a:ea typeface="Tahoma"/>
                <a:cs typeface="Tahoma"/>
                <a:sym typeface="Tahoma"/>
              </a:defRPr>
            </a:lvl1pPr>
          </a:lstStyle>
          <a:p>
            <a:r>
              <a:rPr lang="ru-RU" sz="1100" dirty="0"/>
              <a:t>* В расчете не учитывается инфляция и возможный доход от депозита на время накопления суммы для покупки автомобиля</a:t>
            </a:r>
          </a:p>
        </p:txBody>
      </p:sp>
      <p:sp>
        <p:nvSpPr>
          <p:cNvPr id="8" name="Shape 276"/>
          <p:cNvSpPr/>
          <p:nvPr/>
        </p:nvSpPr>
        <p:spPr>
          <a:xfrm>
            <a:off x="794328" y="1794208"/>
            <a:ext cx="8266545" cy="86792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lnSpc>
                <a:spcPct val="90000"/>
              </a:lnSpc>
              <a:defRPr sz="1200">
                <a:solidFill>
                  <a:srgbClr val="424242"/>
                </a:solidFill>
                <a:latin typeface="Tahoma"/>
                <a:ea typeface="Tahoma"/>
                <a:cs typeface="Tahoma"/>
                <a:sym typeface="Tahoma"/>
              </a:defRPr>
            </a:pPr>
            <a:r>
              <a:rPr lang="ru-RU" sz="1400" b="1" dirty="0">
                <a:latin typeface="Tahoma" panose="020B0604030504040204" pitchFamily="34" charset="0"/>
                <a:ea typeface="Tahoma" panose="020B0604030504040204" pitchFamily="34" charset="0"/>
                <a:cs typeface="Tahoma" panose="020B0604030504040204" pitchFamily="34" charset="0"/>
              </a:rPr>
              <a:t>Оценить варианты решения финансовой проблемы.</a:t>
            </a:r>
            <a:endParaRPr lang="ru-RU" sz="1400" b="1" dirty="0">
              <a:latin typeface="Tahoma" panose="020B0604030504040204" pitchFamily="34" charset="0"/>
              <a:ea typeface="Tahoma" panose="020B0604030504040204" pitchFamily="34" charset="0"/>
              <a:cs typeface="Tahoma" panose="020B0604030504040204" pitchFamily="34" charset="0"/>
              <a:sym typeface="Calibri Light"/>
            </a:endParaRPr>
          </a:p>
          <a:p>
            <a:pPr algn="ctr">
              <a:lnSpc>
                <a:spcPct val="90000"/>
              </a:lnSpc>
              <a:defRPr sz="1200">
                <a:solidFill>
                  <a:srgbClr val="424242"/>
                </a:solidFill>
                <a:latin typeface="Tahoma"/>
                <a:ea typeface="Tahoma"/>
                <a:cs typeface="Tahoma"/>
                <a:sym typeface="Tahoma"/>
              </a:defRPr>
            </a:pPr>
            <a:endParaRPr lang="ru-RU" sz="1400" b="1" dirty="0">
              <a:latin typeface="Tahoma" panose="020B0604030504040204" pitchFamily="34" charset="0"/>
              <a:ea typeface="Tahoma" panose="020B0604030504040204" pitchFamily="34" charset="0"/>
              <a:cs typeface="Tahoma" panose="020B0604030504040204" pitchFamily="34" charset="0"/>
              <a:sym typeface="Calibri Light"/>
            </a:endParaRPr>
          </a:p>
          <a:p>
            <a:pPr algn="ctr">
              <a:lnSpc>
                <a:spcPct val="90000"/>
              </a:lnSpc>
              <a:defRPr sz="1200">
                <a:solidFill>
                  <a:srgbClr val="424242"/>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Например, приобретение автомобиля стоимостью 500 000 рублей при наличии 200 000 рублей, ставка по кредиту 16%, срок кредита / накоплений - 2 года *</a:t>
            </a:r>
          </a:p>
        </p:txBody>
      </p:sp>
      <p:graphicFrame>
        <p:nvGraphicFramePr>
          <p:cNvPr id="9" name="Table 277"/>
          <p:cNvGraphicFramePr/>
          <p:nvPr>
            <p:extLst>
              <p:ext uri="{D42A27DB-BD31-4B8C-83A1-F6EECF244321}">
                <p14:modId xmlns:p14="http://schemas.microsoft.com/office/powerpoint/2010/main" xmlns="" val="803629131"/>
              </p:ext>
            </p:extLst>
          </p:nvPr>
        </p:nvGraphicFramePr>
        <p:xfrm>
          <a:off x="470670" y="2817091"/>
          <a:ext cx="8100675" cy="3101413"/>
        </p:xfrm>
        <a:graphic>
          <a:graphicData uri="http://schemas.openxmlformats.org/drawingml/2006/table">
            <a:tbl>
              <a:tblPr>
                <a:tableStyleId>{4C3C2611-4C71-4FC5-86AE-919BDF0F9419}</a:tableStyleId>
              </a:tblPr>
              <a:tblGrid>
                <a:gridCol w="1831967">
                  <a:extLst>
                    <a:ext uri="{9D8B030D-6E8A-4147-A177-3AD203B41FA5}">
                      <a16:colId xmlns:a16="http://schemas.microsoft.com/office/drawing/2014/main" xmlns="" val="20000"/>
                    </a:ext>
                  </a:extLst>
                </a:gridCol>
                <a:gridCol w="1967151">
                  <a:extLst>
                    <a:ext uri="{9D8B030D-6E8A-4147-A177-3AD203B41FA5}">
                      <a16:colId xmlns:a16="http://schemas.microsoft.com/office/drawing/2014/main" xmlns="" val="20001"/>
                    </a:ext>
                  </a:extLst>
                </a:gridCol>
                <a:gridCol w="1209284">
                  <a:extLst>
                    <a:ext uri="{9D8B030D-6E8A-4147-A177-3AD203B41FA5}">
                      <a16:colId xmlns:a16="http://schemas.microsoft.com/office/drawing/2014/main" xmlns="" val="20002"/>
                    </a:ext>
                  </a:extLst>
                </a:gridCol>
                <a:gridCol w="1494522">
                  <a:extLst>
                    <a:ext uri="{9D8B030D-6E8A-4147-A177-3AD203B41FA5}">
                      <a16:colId xmlns:a16="http://schemas.microsoft.com/office/drawing/2014/main" xmlns="" val="20003"/>
                    </a:ext>
                  </a:extLst>
                </a:gridCol>
                <a:gridCol w="1597751">
                  <a:extLst>
                    <a:ext uri="{9D8B030D-6E8A-4147-A177-3AD203B41FA5}">
                      <a16:colId xmlns:a16="http://schemas.microsoft.com/office/drawing/2014/main" xmlns="" val="20004"/>
                    </a:ext>
                  </a:extLst>
                </a:gridCol>
              </a:tblGrid>
              <a:tr h="307943">
                <a:tc rowSpan="2">
                  <a:txBody>
                    <a:bodyPr/>
                    <a:lstStyle/>
                    <a:p>
                      <a:pPr algn="ctr">
                        <a:defRPr sz="1800"/>
                      </a:pPr>
                      <a:r>
                        <a:rPr lang="ru-RU" sz="1200" b="1" noProof="0" dirty="0">
                          <a:solidFill>
                            <a:srgbClr val="424242"/>
                          </a:solidFill>
                        </a:rPr>
                        <a:t>Варианты</a:t>
                      </a:r>
                    </a:p>
                  </a:txBody>
                  <a:tcPr marL="45720" marR="45720" anchor="ctr" horzOverflow="overflow">
                    <a:lnL w="12700">
                      <a:miter lim="400000"/>
                    </a:lnL>
                    <a:lnR w="12700">
                      <a:miter lim="400000"/>
                    </a:lnR>
                    <a:lnT w="12700">
                      <a:solidFill>
                        <a:srgbClr val="4BACC6"/>
                      </a:solidFill>
                    </a:lnT>
                    <a:lnB w="12700">
                      <a:solidFill>
                        <a:srgbClr val="4BACC6"/>
                      </a:solidFill>
                    </a:lnB>
                    <a:noFill/>
                  </a:tcPr>
                </a:tc>
                <a:tc gridSpan="4">
                  <a:txBody>
                    <a:bodyPr/>
                    <a:lstStyle/>
                    <a:p>
                      <a:pPr algn="ctr">
                        <a:defRPr sz="1800"/>
                      </a:pPr>
                      <a:r>
                        <a:rPr sz="1200" b="1">
                          <a:solidFill>
                            <a:srgbClr val="424242"/>
                          </a:solidFill>
                        </a:rPr>
                        <a:t>Условия</a:t>
                      </a:r>
                    </a:p>
                  </a:txBody>
                  <a:tcPr marL="45720" marR="45720" anchor="ctr" horzOverflow="overflow">
                    <a:lnL w="12700">
                      <a:miter lim="400000"/>
                    </a:lnL>
                    <a:lnR w="12700">
                      <a:miter lim="400000"/>
                    </a:lnR>
                    <a:lnT w="12700">
                      <a:solidFill>
                        <a:srgbClr val="4BACC6"/>
                      </a:solidFill>
                    </a:lnT>
                    <a:lnB w="12700">
                      <a:solidFill>
                        <a:srgbClr val="4BACC6"/>
                      </a:solidFill>
                    </a:lnB>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726833">
                <a:tc vMerge="1">
                  <a:txBody>
                    <a:bodyPr/>
                    <a:lstStyle/>
                    <a:p>
                      <a:endParaRPr lang="ru-RU"/>
                    </a:p>
                  </a:txBody>
                  <a:tcPr/>
                </a:tc>
                <a:tc>
                  <a:txBody>
                    <a:bodyPr/>
                    <a:lstStyle/>
                    <a:p>
                      <a:pPr algn="ctr">
                        <a:defRPr sz="1800"/>
                      </a:pPr>
                      <a:r>
                        <a:rPr lang="ru-RU" sz="1200" noProof="0" dirty="0">
                          <a:solidFill>
                            <a:srgbClr val="424242"/>
                          </a:solidFill>
                        </a:rPr>
                        <a:t>Сумма процентов за пользование кредитом</a:t>
                      </a:r>
                    </a:p>
                  </a:txBody>
                  <a:tcPr marL="45720" marR="45720" anchor="ctr" horzOverflow="overflow">
                    <a:lnL w="12700">
                      <a:solidFill>
                        <a:srgbClr val="4BACC6"/>
                      </a:solidFill>
                    </a:lnL>
                    <a:lnR w="12700">
                      <a:miter lim="400000"/>
                    </a:lnR>
                    <a:lnT w="12700">
                      <a:solidFill>
                        <a:srgbClr val="4BACC6"/>
                      </a:solidFill>
                    </a:lnT>
                    <a:lnB w="12700">
                      <a:miter lim="400000"/>
                    </a:lnB>
                    <a:solidFill>
                      <a:srgbClr val="4BACC6">
                        <a:alpha val="20000"/>
                      </a:srgbClr>
                    </a:solidFill>
                  </a:tcPr>
                </a:tc>
                <a:tc>
                  <a:txBody>
                    <a:bodyPr/>
                    <a:lstStyle/>
                    <a:p>
                      <a:pPr algn="ctr">
                        <a:defRPr sz="1800"/>
                      </a:pPr>
                      <a:r>
                        <a:rPr sz="1200">
                          <a:solidFill>
                            <a:srgbClr val="424242"/>
                          </a:solidFill>
                        </a:rPr>
                        <a:t>Сумма страховки, р.</a:t>
                      </a:r>
                    </a:p>
                  </a:txBody>
                  <a:tcPr marL="45720" marR="45720" anchor="ctr" horzOverflow="overflow">
                    <a:lnL w="12700">
                      <a:miter lim="400000"/>
                    </a:lnL>
                    <a:lnR w="12700">
                      <a:miter lim="400000"/>
                    </a:lnR>
                    <a:lnT w="12700">
                      <a:solidFill>
                        <a:srgbClr val="4BACC6"/>
                      </a:solidFill>
                    </a:lnT>
                    <a:lnB w="12700">
                      <a:miter lim="400000"/>
                    </a:lnB>
                    <a:solidFill>
                      <a:srgbClr val="4BACC6">
                        <a:alpha val="20000"/>
                      </a:srgbClr>
                    </a:solidFill>
                  </a:tcPr>
                </a:tc>
                <a:tc>
                  <a:txBody>
                    <a:bodyPr/>
                    <a:lstStyle/>
                    <a:p>
                      <a:pPr algn="ctr">
                        <a:defRPr sz="1800"/>
                      </a:pPr>
                      <a:r>
                        <a:rPr sz="1200">
                          <a:solidFill>
                            <a:srgbClr val="424242"/>
                          </a:solidFill>
                        </a:rPr>
                        <a:t>Срок достижения цели</a:t>
                      </a:r>
                    </a:p>
                  </a:txBody>
                  <a:tcPr marL="45720" marR="45720" anchor="ctr" horzOverflow="overflow">
                    <a:lnL w="12700">
                      <a:miter lim="400000"/>
                    </a:lnL>
                    <a:lnR w="12700">
                      <a:miter lim="400000"/>
                    </a:lnR>
                    <a:lnT w="12700">
                      <a:solidFill>
                        <a:srgbClr val="4BACC6"/>
                      </a:solidFill>
                    </a:lnT>
                    <a:lnB w="12700">
                      <a:miter lim="400000"/>
                    </a:lnB>
                    <a:solidFill>
                      <a:srgbClr val="4BACC6">
                        <a:alpha val="20000"/>
                      </a:srgbClr>
                    </a:solidFill>
                  </a:tcPr>
                </a:tc>
                <a:tc>
                  <a:txBody>
                    <a:bodyPr/>
                    <a:lstStyle/>
                    <a:p>
                      <a:pPr algn="ctr">
                        <a:defRPr sz="1800"/>
                      </a:pPr>
                      <a:r>
                        <a:rPr sz="1200">
                          <a:solidFill>
                            <a:srgbClr val="424242"/>
                          </a:solidFill>
                        </a:rPr>
                        <a:t>Ежемесячный платеж (ориентировочно)</a:t>
                      </a:r>
                    </a:p>
                  </a:txBody>
                  <a:tcPr marL="45720" marR="45720" anchor="ctr" horzOverflow="overflow">
                    <a:lnL w="12700">
                      <a:miter lim="400000"/>
                    </a:lnL>
                    <a:lnR w="12700">
                      <a:miter lim="400000"/>
                    </a:lnR>
                    <a:lnT w="12700">
                      <a:solidFill>
                        <a:srgbClr val="4BACC6"/>
                      </a:solidFill>
                    </a:lnT>
                    <a:lnB w="12700">
                      <a:miter lim="400000"/>
                    </a:lnB>
                    <a:solidFill>
                      <a:srgbClr val="4BACC6">
                        <a:alpha val="20000"/>
                      </a:srgbClr>
                    </a:solidFill>
                  </a:tcPr>
                </a:tc>
                <a:extLst>
                  <a:ext uri="{0D108BD9-81ED-4DB2-BD59-A6C34878D82A}">
                    <a16:rowId xmlns:a16="http://schemas.microsoft.com/office/drawing/2014/main" xmlns="" val="10001"/>
                  </a:ext>
                </a:extLst>
              </a:tr>
              <a:tr h="703751">
                <a:tc>
                  <a:txBody>
                    <a:bodyPr/>
                    <a:lstStyle/>
                    <a:p>
                      <a:pPr algn="ctr">
                        <a:defRPr sz="1800"/>
                      </a:pPr>
                      <a:r>
                        <a:rPr sz="1200">
                          <a:solidFill>
                            <a:srgbClr val="424242"/>
                          </a:solidFill>
                        </a:rPr>
                        <a:t>1. Взять кредит на всю стоимость автомобиля</a:t>
                      </a:r>
                    </a:p>
                  </a:txBody>
                  <a:tcPr marL="45720" marR="45720" anchor="ctr" horzOverflow="overflow">
                    <a:lnL w="12700">
                      <a:miter lim="400000"/>
                    </a:lnL>
                    <a:lnR w="12700">
                      <a:miter lim="400000"/>
                    </a:lnR>
                    <a:lnT w="12700">
                      <a:solidFill>
                        <a:srgbClr val="4BACC6"/>
                      </a:solidFill>
                    </a:lnT>
                    <a:lnB w="12700">
                      <a:miter lim="400000"/>
                    </a:lnB>
                    <a:noFill/>
                  </a:tcPr>
                </a:tc>
                <a:tc>
                  <a:txBody>
                    <a:bodyPr/>
                    <a:lstStyle/>
                    <a:p>
                      <a:pPr algn="ctr">
                        <a:defRPr sz="1800"/>
                      </a:pPr>
                      <a:r>
                        <a:rPr sz="1200">
                          <a:solidFill>
                            <a:srgbClr val="424242"/>
                          </a:solidFill>
                        </a:rPr>
                        <a:t>ок. 87 000</a:t>
                      </a:r>
                    </a:p>
                  </a:txBody>
                  <a:tcPr marL="45720" marR="45720" anchor="ctr" horzOverflow="overflow">
                    <a:lnL w="12700">
                      <a:miter lim="400000"/>
                    </a:lnL>
                    <a:lnR w="12700">
                      <a:miter lim="400000"/>
                    </a:lnR>
                    <a:lnT w="12700">
                      <a:miter lim="400000"/>
                    </a:lnT>
                    <a:lnB w="12700">
                      <a:miter lim="400000"/>
                    </a:lnB>
                    <a:noFill/>
                  </a:tcPr>
                </a:tc>
                <a:tc>
                  <a:txBody>
                    <a:bodyPr/>
                    <a:lstStyle/>
                    <a:p>
                      <a:pPr algn="ctr">
                        <a:defRPr sz="1800"/>
                      </a:pPr>
                      <a:r>
                        <a:rPr sz="1200">
                          <a:solidFill>
                            <a:srgbClr val="424242"/>
                          </a:solidFill>
                        </a:rPr>
                        <a:t>14 000</a:t>
                      </a:r>
                    </a:p>
                  </a:txBody>
                  <a:tcPr marL="45720" marR="45720" anchor="ctr" horzOverflow="overflow">
                    <a:lnL w="12700">
                      <a:miter lim="400000"/>
                    </a:lnL>
                    <a:lnR w="12700">
                      <a:miter lim="400000"/>
                    </a:lnR>
                    <a:lnT w="12700">
                      <a:miter lim="400000"/>
                    </a:lnT>
                    <a:lnB w="12700">
                      <a:miter lim="400000"/>
                    </a:lnB>
                    <a:noFill/>
                  </a:tcPr>
                </a:tc>
                <a:tc>
                  <a:txBody>
                    <a:bodyPr/>
                    <a:lstStyle/>
                    <a:p>
                      <a:pPr algn="ctr">
                        <a:defRPr sz="1800"/>
                      </a:pPr>
                      <a:r>
                        <a:rPr sz="1200">
                          <a:solidFill>
                            <a:srgbClr val="424242"/>
                          </a:solidFill>
                        </a:rPr>
                        <a:t>Сразу</a:t>
                      </a:r>
                    </a:p>
                  </a:txBody>
                  <a:tcPr marL="45720" marR="45720" anchor="ctr" horzOverflow="overflow">
                    <a:lnL w="12700">
                      <a:miter lim="400000"/>
                    </a:lnL>
                    <a:lnR w="12700">
                      <a:miter lim="400000"/>
                    </a:lnR>
                    <a:lnT w="12700">
                      <a:miter lim="400000"/>
                    </a:lnT>
                    <a:lnB w="12700">
                      <a:miter lim="400000"/>
                    </a:lnB>
                    <a:noFill/>
                  </a:tcPr>
                </a:tc>
                <a:tc>
                  <a:txBody>
                    <a:bodyPr/>
                    <a:lstStyle/>
                    <a:p>
                      <a:pPr algn="ctr">
                        <a:defRPr sz="1800"/>
                      </a:pPr>
                      <a:r>
                        <a:rPr sz="1200">
                          <a:solidFill>
                            <a:srgbClr val="424242"/>
                          </a:solidFill>
                        </a:rPr>
                        <a:t>24 000 р.</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xmlns="" val="10002"/>
                  </a:ext>
                </a:extLst>
              </a:tr>
              <a:tr h="866431">
                <a:tc>
                  <a:txBody>
                    <a:bodyPr/>
                    <a:lstStyle/>
                    <a:p>
                      <a:pPr algn="ctr">
                        <a:defRPr sz="1800"/>
                      </a:pPr>
                      <a:r>
                        <a:rPr sz="1200">
                          <a:solidFill>
                            <a:srgbClr val="424242"/>
                          </a:solidFill>
                        </a:rPr>
                        <a:t>2. Использовать накопления и недостающую сумму взять в кредит</a:t>
                      </a:r>
                    </a:p>
                  </a:txBody>
                  <a:tcPr marL="45720" marR="45720" anchor="ctr" horzOverflow="overflow">
                    <a:lnL w="12700">
                      <a:miter lim="400000"/>
                    </a:lnL>
                    <a:lnR w="12700">
                      <a:miter lim="400000"/>
                    </a:lnR>
                    <a:lnT w="12700">
                      <a:miter lim="400000"/>
                    </a:lnT>
                    <a:lnB w="12700">
                      <a:miter lim="400000"/>
                    </a:lnB>
                    <a:solidFill>
                      <a:srgbClr val="4BACC6">
                        <a:alpha val="20000"/>
                      </a:srgbClr>
                    </a:solidFill>
                  </a:tcPr>
                </a:tc>
                <a:tc>
                  <a:txBody>
                    <a:bodyPr/>
                    <a:lstStyle/>
                    <a:p>
                      <a:pPr algn="ctr">
                        <a:defRPr sz="1800"/>
                      </a:pPr>
                      <a:r>
                        <a:rPr sz="1200">
                          <a:solidFill>
                            <a:srgbClr val="424242"/>
                          </a:solidFill>
                        </a:rPr>
                        <a:t>ок. 53 000</a:t>
                      </a:r>
                    </a:p>
                  </a:txBody>
                  <a:tcPr marL="45720" marR="45720" anchor="ctr" horzOverflow="overflow">
                    <a:lnL w="12700">
                      <a:miter lim="400000"/>
                    </a:lnL>
                    <a:lnR w="12700">
                      <a:miter lim="400000"/>
                    </a:lnR>
                    <a:lnT w="12700">
                      <a:miter lim="400000"/>
                    </a:lnT>
                    <a:lnB w="12700">
                      <a:miter lim="400000"/>
                    </a:lnB>
                    <a:solidFill>
                      <a:srgbClr val="4BACC6">
                        <a:alpha val="20000"/>
                      </a:srgbClr>
                    </a:solidFill>
                  </a:tcPr>
                </a:tc>
                <a:tc>
                  <a:txBody>
                    <a:bodyPr/>
                    <a:lstStyle/>
                    <a:p>
                      <a:pPr algn="ctr">
                        <a:defRPr sz="1800"/>
                      </a:pPr>
                      <a:r>
                        <a:rPr sz="1200">
                          <a:solidFill>
                            <a:srgbClr val="424242"/>
                          </a:solidFill>
                        </a:rPr>
                        <a:t>14 000</a:t>
                      </a:r>
                    </a:p>
                  </a:txBody>
                  <a:tcPr marL="45720" marR="45720" anchor="ctr" horzOverflow="overflow">
                    <a:lnL w="12700">
                      <a:miter lim="400000"/>
                    </a:lnL>
                    <a:lnR w="12700">
                      <a:miter lim="400000"/>
                    </a:lnR>
                    <a:lnT w="12700">
                      <a:miter lim="400000"/>
                    </a:lnT>
                    <a:lnB w="12700">
                      <a:miter lim="400000"/>
                    </a:lnB>
                    <a:solidFill>
                      <a:srgbClr val="4BACC6">
                        <a:alpha val="20000"/>
                      </a:srgbClr>
                    </a:solidFill>
                  </a:tcPr>
                </a:tc>
                <a:tc>
                  <a:txBody>
                    <a:bodyPr/>
                    <a:lstStyle/>
                    <a:p>
                      <a:pPr algn="ctr">
                        <a:defRPr sz="1800"/>
                      </a:pPr>
                      <a:r>
                        <a:rPr sz="1200">
                          <a:solidFill>
                            <a:srgbClr val="424242"/>
                          </a:solidFill>
                        </a:rPr>
                        <a:t>Сразу</a:t>
                      </a:r>
                    </a:p>
                  </a:txBody>
                  <a:tcPr marL="45720" marR="45720" anchor="ctr" horzOverflow="overflow">
                    <a:lnL w="12700">
                      <a:miter lim="400000"/>
                    </a:lnL>
                    <a:lnR w="12700">
                      <a:miter lim="400000"/>
                    </a:lnR>
                    <a:lnT w="12700">
                      <a:miter lim="400000"/>
                    </a:lnT>
                    <a:lnB w="12700">
                      <a:miter lim="400000"/>
                    </a:lnB>
                    <a:solidFill>
                      <a:srgbClr val="4BACC6">
                        <a:alpha val="20000"/>
                      </a:srgbClr>
                    </a:solidFill>
                  </a:tcPr>
                </a:tc>
                <a:tc>
                  <a:txBody>
                    <a:bodyPr/>
                    <a:lstStyle/>
                    <a:p>
                      <a:pPr algn="ctr">
                        <a:defRPr sz="1800"/>
                      </a:pPr>
                      <a:r>
                        <a:rPr sz="1200">
                          <a:solidFill>
                            <a:srgbClr val="424242"/>
                          </a:solidFill>
                        </a:rPr>
                        <a:t>15 000</a:t>
                      </a:r>
                    </a:p>
                  </a:txBody>
                  <a:tcPr marL="45720" marR="45720" anchor="ctr" horzOverflow="overflow">
                    <a:lnL w="12700">
                      <a:miter lim="400000"/>
                    </a:lnL>
                    <a:lnR w="12700">
                      <a:miter lim="400000"/>
                    </a:lnR>
                    <a:lnT w="12700">
                      <a:miter lim="400000"/>
                    </a:lnT>
                    <a:lnB w="12700">
                      <a:miter lim="400000"/>
                    </a:lnB>
                    <a:solidFill>
                      <a:srgbClr val="4BACC6">
                        <a:alpha val="20000"/>
                      </a:srgbClr>
                    </a:solidFill>
                  </a:tcPr>
                </a:tc>
                <a:extLst>
                  <a:ext uri="{0D108BD9-81ED-4DB2-BD59-A6C34878D82A}">
                    <a16:rowId xmlns:a16="http://schemas.microsoft.com/office/drawing/2014/main" xmlns="" val="10003"/>
                  </a:ext>
                </a:extLst>
              </a:tr>
              <a:tr h="496455">
                <a:tc>
                  <a:txBody>
                    <a:bodyPr/>
                    <a:lstStyle/>
                    <a:p>
                      <a:pPr algn="ctr">
                        <a:defRPr sz="1800"/>
                      </a:pPr>
                      <a:r>
                        <a:rPr sz="1200">
                          <a:solidFill>
                            <a:srgbClr val="424242"/>
                          </a:solidFill>
                        </a:rPr>
                        <a:t>3. Накопить и купить машину не в кредит </a:t>
                      </a:r>
                    </a:p>
                  </a:txBody>
                  <a:tcPr marL="45720" marR="45720" anchor="ctr" horzOverflow="overflow">
                    <a:lnL w="12700">
                      <a:miter lim="400000"/>
                    </a:lnL>
                    <a:lnR w="12700">
                      <a:miter lim="400000"/>
                    </a:lnR>
                    <a:lnT w="12700">
                      <a:miter lim="400000"/>
                    </a:lnT>
                    <a:lnB w="12700">
                      <a:solidFill>
                        <a:srgbClr val="4BACC6"/>
                      </a:solidFill>
                    </a:lnB>
                    <a:noFill/>
                  </a:tcPr>
                </a:tc>
                <a:tc>
                  <a:txBody>
                    <a:bodyPr/>
                    <a:lstStyle/>
                    <a:p>
                      <a:pPr algn="ctr">
                        <a:defRPr sz="1800"/>
                      </a:pPr>
                      <a:r>
                        <a:rPr sz="1200">
                          <a:solidFill>
                            <a:srgbClr val="424242"/>
                          </a:solidFill>
                        </a:rPr>
                        <a:t>0</a:t>
                      </a:r>
                    </a:p>
                  </a:txBody>
                  <a:tcPr marL="45720" marR="45720" anchor="ctr" horzOverflow="overflow">
                    <a:lnL w="12700">
                      <a:miter lim="400000"/>
                    </a:lnL>
                    <a:lnR w="12700">
                      <a:miter lim="400000"/>
                    </a:lnR>
                    <a:lnT w="12700">
                      <a:miter lim="400000"/>
                    </a:lnT>
                    <a:lnB w="12700">
                      <a:solidFill>
                        <a:srgbClr val="4BACC6"/>
                      </a:solidFill>
                    </a:lnB>
                    <a:noFill/>
                  </a:tcPr>
                </a:tc>
                <a:tc>
                  <a:txBody>
                    <a:bodyPr/>
                    <a:lstStyle/>
                    <a:p>
                      <a:pPr algn="ctr">
                        <a:defRPr sz="1800"/>
                      </a:pPr>
                      <a:r>
                        <a:rPr sz="1200">
                          <a:solidFill>
                            <a:srgbClr val="424242"/>
                          </a:solidFill>
                        </a:rPr>
                        <a:t>0 (по желанию)</a:t>
                      </a:r>
                    </a:p>
                  </a:txBody>
                  <a:tcPr marL="45720" marR="45720" anchor="ctr" horzOverflow="overflow">
                    <a:lnL w="12700">
                      <a:miter lim="400000"/>
                    </a:lnL>
                    <a:lnR w="12700">
                      <a:miter lim="400000"/>
                    </a:lnR>
                    <a:lnT w="12700">
                      <a:miter lim="400000"/>
                    </a:lnT>
                    <a:lnB w="12700">
                      <a:solidFill>
                        <a:srgbClr val="4BACC6"/>
                      </a:solidFill>
                    </a:lnB>
                    <a:noFill/>
                  </a:tcPr>
                </a:tc>
                <a:tc>
                  <a:txBody>
                    <a:bodyPr/>
                    <a:lstStyle/>
                    <a:p>
                      <a:pPr algn="ctr">
                        <a:defRPr sz="1800"/>
                      </a:pPr>
                      <a:r>
                        <a:rPr sz="1200">
                          <a:solidFill>
                            <a:srgbClr val="424242"/>
                          </a:solidFill>
                        </a:rPr>
                        <a:t>2 года</a:t>
                      </a:r>
                    </a:p>
                  </a:txBody>
                  <a:tcPr marL="45720" marR="45720" anchor="ctr" horzOverflow="overflow">
                    <a:lnL w="12700">
                      <a:miter lim="400000"/>
                    </a:lnL>
                    <a:lnR w="12700">
                      <a:miter lim="400000"/>
                    </a:lnR>
                    <a:lnT w="12700">
                      <a:miter lim="400000"/>
                    </a:lnT>
                    <a:lnB w="12700">
                      <a:solidFill>
                        <a:srgbClr val="4BACC6"/>
                      </a:solidFill>
                    </a:lnB>
                    <a:noFill/>
                  </a:tcPr>
                </a:tc>
                <a:tc>
                  <a:txBody>
                    <a:bodyPr/>
                    <a:lstStyle/>
                    <a:p>
                      <a:pPr algn="ctr">
                        <a:defRPr sz="1800"/>
                      </a:pPr>
                      <a:r>
                        <a:rPr sz="1200" dirty="0">
                          <a:solidFill>
                            <a:srgbClr val="424242"/>
                          </a:solidFill>
                        </a:rPr>
                        <a:t>12 500</a:t>
                      </a:r>
                    </a:p>
                  </a:txBody>
                  <a:tcPr marL="45720" marR="45720" anchor="ctr" horzOverflow="overflow">
                    <a:lnL w="12700">
                      <a:miter lim="400000"/>
                    </a:lnL>
                    <a:lnR w="12700">
                      <a:miter lim="400000"/>
                    </a:lnR>
                    <a:lnT w="12700">
                      <a:miter lim="400000"/>
                    </a:lnT>
                    <a:lnB w="12700">
                      <a:solidFill>
                        <a:srgbClr val="4BACC6"/>
                      </a:solidFill>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673085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15</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Личный финансовый план</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pic>
        <p:nvPicPr>
          <p:cNvPr id="5122" name="Picture 2" descr="https://im0-tub-ru.yandex.net/i?id=329639cbbe42c2053e93a46b34b12e8e&amp;n=33&amp;w=320&amp;h=32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972" y="2180090"/>
            <a:ext cx="1617675" cy="161767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hape 280"/>
          <p:cNvSpPr/>
          <p:nvPr/>
        </p:nvSpPr>
        <p:spPr>
          <a:xfrm>
            <a:off x="2853335" y="3601528"/>
            <a:ext cx="5570929" cy="258531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nSpc>
                <a:spcPct val="150000"/>
              </a:lnSpc>
              <a:defRPr sz="1200" b="1">
                <a:solidFill>
                  <a:srgbClr val="0EBACE"/>
                </a:solidFill>
                <a:latin typeface="Tahoma"/>
                <a:ea typeface="Tahoma"/>
                <a:cs typeface="Tahoma"/>
                <a:sym typeface="Tahoma"/>
              </a:defRPr>
            </a:pPr>
            <a:r>
              <a:rPr lang="ru-RU" sz="1400" dirty="0">
                <a:solidFill>
                  <a:srgbClr val="4CAF90"/>
                </a:solidFill>
                <a:latin typeface="Tahoma" panose="020B0604030504040204" pitchFamily="34" charset="0"/>
                <a:ea typeface="Tahoma" panose="020B0604030504040204" pitchFamily="34" charset="0"/>
                <a:cs typeface="Tahoma" panose="020B0604030504040204" pitchFamily="34" charset="0"/>
              </a:rPr>
              <a:t>Как составить ЛФП:</a:t>
            </a:r>
            <a:endParaRPr lang="ru-RU" sz="1400" dirty="0">
              <a:solidFill>
                <a:srgbClr val="4CAF90"/>
              </a:solidFill>
              <a:latin typeface="Tahoma" panose="020B0604030504040204" pitchFamily="34" charset="0"/>
              <a:ea typeface="Tahoma" panose="020B0604030504040204" pitchFamily="34" charset="0"/>
              <a:cs typeface="Tahoma" panose="020B0604030504040204" pitchFamily="34" charset="0"/>
              <a:sym typeface="Calibri Light"/>
            </a:endParaRPr>
          </a:p>
          <a:p>
            <a:pPr marL="285750" indent="-285750">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solidFill>
                  <a:schemeClr val="tx1"/>
                </a:solidFill>
                <a:latin typeface="Tahoma" panose="020B0604030504040204" pitchFamily="34" charset="0"/>
                <a:ea typeface="Tahoma" panose="020B0604030504040204" pitchFamily="34" charset="0"/>
                <a:cs typeface="Tahoma" panose="020B0604030504040204" pitchFamily="34" charset="0"/>
              </a:rPr>
              <a:t>Определить свои финансовые цели</a:t>
            </a:r>
          </a:p>
          <a:p>
            <a:pPr marL="285750" indent="-285750">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solidFill>
                  <a:schemeClr val="tx1"/>
                </a:solidFill>
                <a:latin typeface="Tahoma" panose="020B0604030504040204" pitchFamily="34" charset="0"/>
                <a:ea typeface="Tahoma" panose="020B0604030504040204" pitchFamily="34" charset="0"/>
                <a:cs typeface="Tahoma" panose="020B0604030504040204" pitchFamily="34" charset="0"/>
              </a:rPr>
              <a:t>Посчитать их будущую стоимость </a:t>
            </a:r>
            <a:endParaRPr lang="ru-RU" sz="1400" dirty="0">
              <a:solidFill>
                <a:schemeClr val="tx1"/>
              </a:solidFill>
              <a:latin typeface="Tahoma" panose="020B0604030504040204" pitchFamily="34" charset="0"/>
              <a:ea typeface="Tahoma" panose="020B0604030504040204" pitchFamily="34" charset="0"/>
              <a:cs typeface="Tahoma" panose="020B0604030504040204" pitchFamily="34" charset="0"/>
              <a:sym typeface="Calibri Light"/>
            </a:endParaRPr>
          </a:p>
          <a:p>
            <a:pPr marL="285750" indent="-285750">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solidFill>
                  <a:schemeClr val="tx1"/>
                </a:solidFill>
                <a:latin typeface="Tahoma" panose="020B0604030504040204" pitchFamily="34" charset="0"/>
                <a:ea typeface="Tahoma" panose="020B0604030504040204" pitchFamily="34" charset="0"/>
                <a:cs typeface="Tahoma" panose="020B0604030504040204" pitchFamily="34" charset="0"/>
              </a:rPr>
              <a:t>Найти подходящий темп движения к целям</a:t>
            </a:r>
          </a:p>
          <a:p>
            <a:pPr marL="285750" indent="-285750">
              <a:lnSpc>
                <a:spcPct val="150000"/>
              </a:lnSpc>
              <a:buClr>
                <a:srgbClr val="0EBACE"/>
              </a:buClr>
              <a:buSzPct val="100000"/>
              <a:buFont typeface="Lucida Grande"/>
              <a:buChar char="●"/>
              <a:defRPr sz="1200">
                <a:solidFill>
                  <a:srgbClr val="4D4D4C"/>
                </a:solidFill>
                <a:latin typeface="Tahoma"/>
                <a:ea typeface="Tahoma"/>
                <a:cs typeface="Tahoma"/>
                <a:sym typeface="Tahoma"/>
              </a:defRPr>
            </a:pPr>
            <a:endParaRPr lang="ru-RU"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ctr">
              <a:lnSpc>
                <a:spcPct val="150000"/>
              </a:lnSpc>
              <a:defRPr sz="1200">
                <a:latin typeface="Calibri Light"/>
                <a:ea typeface="Calibri Light"/>
                <a:cs typeface="Calibri Light"/>
                <a:sym typeface="Calibri Light"/>
              </a:defRPr>
            </a:pPr>
            <a:endParaRPr lang="ru-RU"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ctr">
              <a:lnSpc>
                <a:spcPct val="150000"/>
              </a:lnSpc>
              <a:defRPr sz="1200">
                <a:latin typeface="Calibri Light"/>
                <a:ea typeface="Calibri Light"/>
                <a:cs typeface="Calibri Light"/>
                <a:sym typeface="Calibri Light"/>
              </a:defRPr>
            </a:pPr>
            <a:r>
              <a:rPr lang="ru-RU" sz="1200" dirty="0">
                <a:solidFill>
                  <a:schemeClr val="tx1"/>
                </a:solidFill>
                <a:latin typeface="Tahoma" panose="020B0604030504040204" pitchFamily="34" charset="0"/>
                <a:ea typeface="Tahoma" panose="020B0604030504040204" pitchFamily="34" charset="0"/>
                <a:cs typeface="Tahoma" panose="020B0604030504040204" pitchFamily="34" charset="0"/>
              </a:rPr>
              <a:t>Спланируйте свой бюджет: на год, а потом ближайший месяц и неделю – это поможет определить границы дозволенного для бюджета</a:t>
            </a:r>
            <a:r>
              <a:rPr lang="ru-RU" sz="1200"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 </a:t>
            </a:r>
          </a:p>
        </p:txBody>
      </p:sp>
      <p:sp>
        <p:nvSpPr>
          <p:cNvPr id="8" name="Shape 281"/>
          <p:cNvSpPr/>
          <p:nvPr/>
        </p:nvSpPr>
        <p:spPr>
          <a:xfrm>
            <a:off x="166255" y="4350423"/>
            <a:ext cx="2527526" cy="27699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lvl1pPr algn="ctr">
              <a:defRPr sz="1200">
                <a:solidFill>
                  <a:srgbClr val="808080"/>
                </a:solidFill>
                <a:latin typeface="Tahoma"/>
                <a:ea typeface="Tahoma"/>
                <a:cs typeface="Tahoma"/>
                <a:sym typeface="Tahoma"/>
              </a:defRPr>
            </a:lvl1pPr>
          </a:lstStyle>
          <a:p>
            <a:r>
              <a:rPr dirty="0"/>
              <a:t>ЛФП – </a:t>
            </a:r>
            <a:r>
              <a:rPr dirty="0" err="1"/>
              <a:t>план</a:t>
            </a:r>
            <a:r>
              <a:rPr dirty="0"/>
              <a:t> / </a:t>
            </a:r>
            <a:r>
              <a:rPr dirty="0" err="1"/>
              <a:t>факт</a:t>
            </a:r>
            <a:endParaRPr dirty="0"/>
          </a:p>
        </p:txBody>
      </p:sp>
      <p:sp>
        <p:nvSpPr>
          <p:cNvPr id="9" name="Shape 284"/>
          <p:cNvSpPr/>
          <p:nvPr/>
        </p:nvSpPr>
        <p:spPr>
          <a:xfrm>
            <a:off x="2853335" y="2236875"/>
            <a:ext cx="5255490" cy="6740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1200">
                <a:solidFill>
                  <a:srgbClr val="4D4D4C"/>
                </a:solidFill>
                <a:latin typeface="Tahoma"/>
                <a:ea typeface="Tahoma"/>
                <a:cs typeface="Tahoma"/>
                <a:sym typeface="Tahoma"/>
              </a:defRPr>
            </a:lvl1pPr>
          </a:lstStyle>
          <a:p>
            <a:r>
              <a:rPr lang="ru-RU" sz="1400" dirty="0">
                <a:latin typeface="Tahoma" panose="020B0604030504040204" pitchFamily="34" charset="0"/>
                <a:ea typeface="Tahoma" panose="020B0604030504040204" pitchFamily="34" charset="0"/>
                <a:cs typeface="Tahoma" panose="020B0604030504040204" pitchFamily="34" charset="0"/>
              </a:rPr>
              <a:t>ЛФП - это ваша личная финансовая стратегия, индивидуальный план движения к вашим личным финансовым целям. </a:t>
            </a:r>
          </a:p>
        </p:txBody>
      </p:sp>
    </p:spTree>
    <p:extLst>
      <p:ext uri="{BB962C8B-B14F-4D97-AF65-F5344CB8AC3E}">
        <p14:creationId xmlns:p14="http://schemas.microsoft.com/office/powerpoint/2010/main" xmlns="" val="257145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16</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Шаг 3. Контроль</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10" name="Shape 292"/>
          <p:cNvSpPr/>
          <p:nvPr/>
        </p:nvSpPr>
        <p:spPr>
          <a:xfrm>
            <a:off x="3815588" y="1909407"/>
            <a:ext cx="4582637" cy="435811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indent="-285750" algn="ctr">
              <a:lnSpc>
                <a:spcPct val="150000"/>
              </a:lnSpc>
              <a:defRPr sz="1200">
                <a:solidFill>
                  <a:srgbClr val="4D4D4C"/>
                </a:solidFill>
                <a:latin typeface="Tahoma"/>
                <a:ea typeface="Tahoma"/>
                <a:cs typeface="Tahoma"/>
                <a:sym typeface="Tahoma"/>
              </a:defRPr>
            </a:pPr>
            <a:r>
              <a:rPr lang="ru-RU" sz="1400" dirty="0"/>
              <a:t>Данные о доходах и расходах и финансовый план – основа для принятия взвешенных решений. </a:t>
            </a:r>
          </a:p>
          <a:p>
            <a:pPr marL="285750" indent="-285750" algn="ctr">
              <a:lnSpc>
                <a:spcPct val="150000"/>
              </a:lnSpc>
              <a:defRPr sz="1200">
                <a:solidFill>
                  <a:srgbClr val="4D4D4C"/>
                </a:solidFill>
                <a:latin typeface="Tahoma"/>
                <a:ea typeface="Tahoma"/>
                <a:cs typeface="Tahoma"/>
                <a:sym typeface="Tahoma"/>
              </a:defRPr>
            </a:pPr>
            <a:r>
              <a:rPr lang="ru-RU" sz="1400" dirty="0"/>
              <a:t>Их можно разделить на:</a:t>
            </a:r>
          </a:p>
          <a:p>
            <a:pPr marL="1657350" lvl="3" indent="-285750">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t>Спонтанные</a:t>
            </a:r>
          </a:p>
          <a:p>
            <a:pPr marL="1657350" lvl="3" indent="-285750">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t>Осознанные</a:t>
            </a:r>
          </a:p>
          <a:p>
            <a:pPr lvl="3" indent="1371600">
              <a:lnSpc>
                <a:spcPct val="150000"/>
              </a:lnSpc>
              <a:defRPr sz="1200">
                <a:solidFill>
                  <a:srgbClr val="4D4D4C"/>
                </a:solidFill>
                <a:latin typeface="Tahoma"/>
                <a:ea typeface="Tahoma"/>
                <a:cs typeface="Tahoma"/>
                <a:sym typeface="Tahoma"/>
              </a:defRPr>
            </a:pPr>
            <a:endParaRPr lang="ru-RU" sz="1400" dirty="0"/>
          </a:p>
          <a:p>
            <a:pPr lvl="3" indent="1371600">
              <a:lnSpc>
                <a:spcPct val="150000"/>
              </a:lnSpc>
              <a:defRPr sz="1200">
                <a:solidFill>
                  <a:srgbClr val="4D4D4C"/>
                </a:solidFill>
                <a:latin typeface="Tahoma"/>
                <a:ea typeface="Tahoma"/>
                <a:cs typeface="Tahoma"/>
                <a:sym typeface="Tahoma"/>
              </a:defRPr>
            </a:pPr>
            <a:endParaRPr lang="ru-RU" sz="1400" dirty="0"/>
          </a:p>
          <a:p>
            <a:pPr algn="ctr">
              <a:lnSpc>
                <a:spcPct val="90000"/>
              </a:lnSpc>
              <a:defRPr sz="1200" b="1">
                <a:solidFill>
                  <a:srgbClr val="0EBACE"/>
                </a:solidFill>
                <a:latin typeface="Tahoma"/>
                <a:ea typeface="Tahoma"/>
                <a:cs typeface="Tahoma"/>
                <a:sym typeface="Tahoma"/>
              </a:defRPr>
            </a:pPr>
            <a:r>
              <a:rPr lang="ru-RU" sz="1400" dirty="0">
                <a:solidFill>
                  <a:srgbClr val="4CAF90"/>
                </a:solidFill>
              </a:rPr>
              <a:t>Научитесь обращать внимание и распознавать два вида влияния:</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t>Приемы, которые заставляют человека купить больше товаров или услуг</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t>Реклама финансовых продуктов, которая может привести к дополнительным расходам при кредитовании или потерям при инвестициях</a:t>
            </a:r>
          </a:p>
        </p:txBody>
      </p:sp>
      <p:pic>
        <p:nvPicPr>
          <p:cNvPr id="11" name="image14.png"/>
          <p:cNvPicPr>
            <a:picLocks noChangeAspect="1"/>
          </p:cNvPicPr>
          <p:nvPr/>
        </p:nvPicPr>
        <p:blipFill>
          <a:blip r:embed="rId3">
            <a:extLst/>
          </a:blip>
          <a:stretch>
            <a:fillRect/>
          </a:stretch>
        </p:blipFill>
        <p:spPr>
          <a:xfrm>
            <a:off x="602923" y="2233401"/>
            <a:ext cx="2523496" cy="3367586"/>
          </a:xfrm>
          <a:prstGeom prst="rect">
            <a:avLst/>
          </a:prstGeom>
          <a:ln w="12700">
            <a:miter lim="400000"/>
          </a:ln>
        </p:spPr>
      </p:pic>
    </p:spTree>
    <p:extLst>
      <p:ext uri="{BB962C8B-B14F-4D97-AF65-F5344CB8AC3E}">
        <p14:creationId xmlns:p14="http://schemas.microsoft.com/office/powerpoint/2010/main" xmlns="" val="3641497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17</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Влияние рекламы</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7" name="Shape 302"/>
          <p:cNvSpPr/>
          <p:nvPr/>
        </p:nvSpPr>
        <p:spPr>
          <a:xfrm>
            <a:off x="3288145" y="1638947"/>
            <a:ext cx="5569529" cy="461664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Скидки, распродажи, ликвидации и «зачеркнутые цены» часто «помогают» купить больше, чем реально запланировано. В рекламе - недорогие товары для привлечения в магазин, но наценка на другие может быть выше.</a:t>
            </a:r>
            <a:endParaRPr lang="ru-RU" sz="1400" dirty="0">
              <a:latin typeface="Tahoma" panose="020B0604030504040204" pitchFamily="34" charset="0"/>
              <a:ea typeface="Tahoma" panose="020B0604030504040204" pitchFamily="34" charset="0"/>
              <a:cs typeface="Tahoma" panose="020B0604030504040204" pitchFamily="34" charset="0"/>
              <a:sym typeface="Calibri Light"/>
            </a:endParaRP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Клубные и </a:t>
            </a:r>
            <a:r>
              <a:rPr lang="ru-RU" sz="1400" dirty="0" err="1">
                <a:latin typeface="Tahoma" panose="020B0604030504040204" pitchFamily="34" charset="0"/>
                <a:ea typeface="Tahoma" panose="020B0604030504040204" pitchFamily="34" charset="0"/>
                <a:cs typeface="Tahoma" panose="020B0604030504040204" pitchFamily="34" charset="0"/>
              </a:rPr>
              <a:t>скидочные</a:t>
            </a:r>
            <a:r>
              <a:rPr lang="ru-RU" sz="1400" dirty="0">
                <a:latin typeface="Tahoma" panose="020B0604030504040204" pitchFamily="34" charset="0"/>
                <a:ea typeface="Tahoma" panose="020B0604030504040204" pitchFamily="34" charset="0"/>
                <a:cs typeface="Tahoma" panose="020B0604030504040204" pitchFamily="34" charset="0"/>
              </a:rPr>
              <a:t> карты, чтобы клиенты совершали покупки чаще, чем планировали</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«Подарочные сертификаты»: выбирая какие- либо товары или услуги на полученный от родных, друзей или коллег сертификат, легко вдобавок взять что- то еще сверх суммы сертификата</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Менеджеры по продажам (или интернет-магазин) рекомендуют приобрести более дорогой товар, предлагают сопутствующие товары, аксессуары</a:t>
            </a:r>
          </a:p>
        </p:txBody>
      </p:sp>
      <p:pic>
        <p:nvPicPr>
          <p:cNvPr id="8" name="image15.png"/>
          <p:cNvPicPr>
            <a:picLocks noChangeAspect="1"/>
          </p:cNvPicPr>
          <p:nvPr/>
        </p:nvPicPr>
        <p:blipFill>
          <a:blip r:embed="rId3">
            <a:extLst/>
          </a:blip>
          <a:stretch>
            <a:fillRect/>
          </a:stretch>
        </p:blipFill>
        <p:spPr>
          <a:xfrm>
            <a:off x="335515" y="1808528"/>
            <a:ext cx="2677284" cy="2504854"/>
          </a:xfrm>
          <a:prstGeom prst="rect">
            <a:avLst/>
          </a:prstGeom>
          <a:ln w="12700">
            <a:miter lim="400000"/>
          </a:ln>
        </p:spPr>
      </p:pic>
    </p:spTree>
    <p:extLst>
      <p:ext uri="{BB962C8B-B14F-4D97-AF65-F5344CB8AC3E}">
        <p14:creationId xmlns:p14="http://schemas.microsoft.com/office/powerpoint/2010/main" xmlns="" val="3858595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18</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Влияние рекламы</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9" name="Shape 312"/>
          <p:cNvSpPr/>
          <p:nvPr/>
        </p:nvSpPr>
        <p:spPr>
          <a:xfrm>
            <a:off x="3454400" y="1883497"/>
            <a:ext cx="5394035" cy="235448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indent="-285750" algn="ctr">
              <a:lnSpc>
                <a:spcPct val="150000"/>
              </a:lnSpc>
              <a:defRPr sz="1200" b="1">
                <a:solidFill>
                  <a:srgbClr val="0EBACE"/>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 </a:t>
            </a:r>
            <a:r>
              <a:rPr lang="ru-RU" sz="1400" dirty="0">
                <a:solidFill>
                  <a:srgbClr val="4CAF90"/>
                </a:solidFill>
                <a:latin typeface="Tahoma" panose="020B0604030504040204" pitchFamily="34" charset="0"/>
                <a:ea typeface="Tahoma" panose="020B0604030504040204" pitchFamily="34" charset="0"/>
                <a:cs typeface="Tahoma" panose="020B0604030504040204" pitchFamily="34" charset="0"/>
              </a:rPr>
              <a:t>Использование финансовых услуг</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Занижение реальной ставки по кредитам, сокрытие дополнительных расходов в виде страхования заемщика и/или различных комиссий.</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Чересчур привлекательные условия по вложениям средств, не всегда отражающие реальную доходность при инвестициях</a:t>
            </a:r>
          </a:p>
        </p:txBody>
      </p:sp>
      <p:pic>
        <p:nvPicPr>
          <p:cNvPr id="10" name="image16.png"/>
          <p:cNvPicPr>
            <a:picLocks noChangeAspect="1"/>
          </p:cNvPicPr>
          <p:nvPr/>
        </p:nvPicPr>
        <p:blipFill>
          <a:blip r:embed="rId3" cstate="print">
            <a:extLst/>
          </a:blip>
          <a:stretch>
            <a:fillRect/>
          </a:stretch>
        </p:blipFill>
        <p:spPr>
          <a:xfrm>
            <a:off x="455470" y="2137055"/>
            <a:ext cx="2666552" cy="1049490"/>
          </a:xfrm>
          <a:prstGeom prst="rect">
            <a:avLst/>
          </a:prstGeom>
          <a:ln w="12700">
            <a:miter lim="400000"/>
          </a:ln>
        </p:spPr>
      </p:pic>
      <p:sp>
        <p:nvSpPr>
          <p:cNvPr id="11" name="Shape 316"/>
          <p:cNvSpPr/>
          <p:nvPr/>
        </p:nvSpPr>
        <p:spPr>
          <a:xfrm>
            <a:off x="532063" y="4272681"/>
            <a:ext cx="8316372" cy="208909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just">
              <a:lnSpc>
                <a:spcPct val="150000"/>
              </a:lnSpc>
              <a:defRPr sz="1100">
                <a:solidFill>
                  <a:srgbClr val="4D4D4C"/>
                </a:solidFill>
                <a:latin typeface="Tahoma"/>
                <a:ea typeface="Tahoma"/>
                <a:cs typeface="Tahoma"/>
                <a:sym typeface="Tahoma"/>
              </a:defRPr>
            </a:lvl1pPr>
          </a:lstStyle>
          <a:p>
            <a:r>
              <a:rPr lang="ru-RU" i="1" dirty="0">
                <a:latin typeface="Tahoma" panose="020B0604030504040204" pitchFamily="34" charset="0"/>
                <a:ea typeface="Tahoma" panose="020B0604030504040204" pitchFamily="34" charset="0"/>
                <a:cs typeface="Tahoma" panose="020B0604030504040204" pitchFamily="34" charset="0"/>
              </a:rPr>
              <a:t>«Перед Новым годом всей семьей поехали в магазин за подарками. Набрали много, денег не хватило, решили взять кредит. При разговоре с представителями банка оговорили сумму (54 000 руб.) и процент (40%). Заполнили анкету. Ждать одобрение пришлось минут 20–30, за это время ребенок устал ходить по магазину. Кредит одобрили, девушка предоставила мне на подпись документы с фразой, что кредит оформлен и сумма выплат будет составлять около 6 000 руб. Я рассчитывал, что сумма будет меньше, но, решил, что просчитался, подписал договор, и поехали домой. Дома, внимательно прочитав договор, выяснил, что, во-первых, меня застраховали на сумму 8000 руб., не сообщив мне об этом, и, во-вторых, процент составил не 40%, а 55%. Решил погасить досрочно – через неделю после взятия кредита. Звоню по указанному номеру, и мне девушка отвечает, что досрочно кредит я могу погасить только через 3 месяца.»</a:t>
            </a:r>
          </a:p>
        </p:txBody>
      </p:sp>
    </p:spTree>
    <p:extLst>
      <p:ext uri="{BB962C8B-B14F-4D97-AF65-F5344CB8AC3E}">
        <p14:creationId xmlns:p14="http://schemas.microsoft.com/office/powerpoint/2010/main" xmlns="" val="148840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19</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Как защититься?</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9" name="Shape 323"/>
          <p:cNvSpPr/>
          <p:nvPr/>
        </p:nvSpPr>
        <p:spPr>
          <a:xfrm>
            <a:off x="2426477" y="2033214"/>
            <a:ext cx="6097860" cy="364714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t>Всегда </a:t>
            </a:r>
            <a:r>
              <a:rPr lang="ru-RU" sz="1400" b="1" dirty="0"/>
              <a:t>проводите</a:t>
            </a:r>
            <a:r>
              <a:rPr lang="ru-RU" sz="1400" dirty="0"/>
              <a:t> предварительный </a:t>
            </a:r>
            <a:r>
              <a:rPr lang="ru-RU" sz="1400" b="1" dirty="0"/>
              <a:t>анализ цен</a:t>
            </a:r>
            <a:r>
              <a:rPr lang="ru-RU" sz="1400" dirty="0"/>
              <a:t> перед совершением крупных покупок</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t>Посещайте магазины сытым и со </a:t>
            </a:r>
            <a:r>
              <a:rPr lang="ru-RU" sz="1400" b="1" dirty="0"/>
              <a:t>списком</a:t>
            </a:r>
            <a:r>
              <a:rPr lang="ru-RU" sz="1400" dirty="0"/>
              <a:t> покупок</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t>Сомневаетесь в необходимости крупной импульсивной покупки – </a:t>
            </a:r>
            <a:r>
              <a:rPr lang="ru-RU" sz="1400" b="1" dirty="0"/>
              <a:t>отложите</a:t>
            </a:r>
            <a:r>
              <a:rPr lang="ru-RU" sz="1400" dirty="0"/>
              <a:t> приобретение на 1-2 дня</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t>Берите с собой </a:t>
            </a:r>
            <a:r>
              <a:rPr lang="ru-RU" sz="1400" b="1" dirty="0"/>
              <a:t>ровно столько денег</a:t>
            </a:r>
            <a:r>
              <a:rPr lang="ru-RU" sz="1400" dirty="0"/>
              <a:t>, сколько планируете потратить</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t>Помните – деньги с банковской карты тратятся </a:t>
            </a:r>
            <a:r>
              <a:rPr lang="ru-RU" sz="1400" b="1" dirty="0"/>
              <a:t>легче</a:t>
            </a:r>
            <a:r>
              <a:rPr lang="ru-RU" sz="1400" dirty="0"/>
              <a:t>, чем наличные деньги</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t>Держите </a:t>
            </a:r>
            <a:r>
              <a:rPr lang="ru-RU" sz="1400" b="1" dirty="0"/>
              <a:t>эмоциональную дистанцию</a:t>
            </a:r>
            <a:r>
              <a:rPr lang="ru-RU" sz="1400" dirty="0"/>
              <a:t> с продавцом, не дайте «заболтать» себя, учитесь отказывать.</a:t>
            </a:r>
          </a:p>
        </p:txBody>
      </p:sp>
      <p:pic>
        <p:nvPicPr>
          <p:cNvPr id="10" name="image17.png"/>
          <p:cNvPicPr>
            <a:picLocks noChangeAspect="1"/>
          </p:cNvPicPr>
          <p:nvPr/>
        </p:nvPicPr>
        <p:blipFill>
          <a:blip r:embed="rId3" cstate="print">
            <a:extLst/>
          </a:blip>
          <a:stretch>
            <a:fillRect/>
          </a:stretch>
        </p:blipFill>
        <p:spPr>
          <a:xfrm>
            <a:off x="565702" y="4056936"/>
            <a:ext cx="540000" cy="540006"/>
          </a:xfrm>
          <a:prstGeom prst="rect">
            <a:avLst/>
          </a:prstGeom>
          <a:ln w="12700">
            <a:miter lim="400000"/>
          </a:ln>
        </p:spPr>
      </p:pic>
      <p:pic>
        <p:nvPicPr>
          <p:cNvPr id="11" name="image18.png"/>
          <p:cNvPicPr>
            <a:picLocks noChangeAspect="1"/>
          </p:cNvPicPr>
          <p:nvPr/>
        </p:nvPicPr>
        <p:blipFill>
          <a:blip r:embed="rId4" cstate="print">
            <a:extLst/>
          </a:blip>
          <a:stretch>
            <a:fillRect/>
          </a:stretch>
        </p:blipFill>
        <p:spPr>
          <a:xfrm>
            <a:off x="1527561" y="4835461"/>
            <a:ext cx="477057" cy="477058"/>
          </a:xfrm>
          <a:prstGeom prst="rect">
            <a:avLst/>
          </a:prstGeom>
          <a:ln w="12700">
            <a:miter lim="400000"/>
          </a:ln>
        </p:spPr>
      </p:pic>
      <p:pic>
        <p:nvPicPr>
          <p:cNvPr id="12" name="image8.png"/>
          <p:cNvPicPr>
            <a:picLocks noChangeAspect="1"/>
          </p:cNvPicPr>
          <p:nvPr/>
        </p:nvPicPr>
        <p:blipFill>
          <a:blip r:embed="rId5" cstate="print">
            <a:extLst/>
          </a:blip>
          <a:stretch>
            <a:fillRect/>
          </a:stretch>
        </p:blipFill>
        <p:spPr>
          <a:xfrm>
            <a:off x="628650" y="2907064"/>
            <a:ext cx="477052" cy="477059"/>
          </a:xfrm>
          <a:prstGeom prst="rect">
            <a:avLst/>
          </a:prstGeom>
          <a:ln w="12700">
            <a:miter lim="400000"/>
          </a:ln>
        </p:spPr>
      </p:pic>
      <p:pic>
        <p:nvPicPr>
          <p:cNvPr id="13" name="image19.png"/>
          <p:cNvPicPr>
            <a:picLocks noChangeAspect="1"/>
          </p:cNvPicPr>
          <p:nvPr/>
        </p:nvPicPr>
        <p:blipFill>
          <a:blip r:embed="rId6" cstate="print">
            <a:extLst/>
          </a:blip>
          <a:stretch>
            <a:fillRect/>
          </a:stretch>
        </p:blipFill>
        <p:spPr>
          <a:xfrm>
            <a:off x="1527561" y="2430014"/>
            <a:ext cx="477057" cy="477058"/>
          </a:xfrm>
          <a:prstGeom prst="rect">
            <a:avLst/>
          </a:prstGeom>
          <a:ln w="12700">
            <a:miter lim="400000"/>
          </a:ln>
        </p:spPr>
      </p:pic>
      <p:pic>
        <p:nvPicPr>
          <p:cNvPr id="15" name="image20.png"/>
          <p:cNvPicPr>
            <a:picLocks noChangeAspect="1"/>
          </p:cNvPicPr>
          <p:nvPr/>
        </p:nvPicPr>
        <p:blipFill>
          <a:blip r:embed="rId7" cstate="print">
            <a:extLst/>
          </a:blip>
          <a:stretch>
            <a:fillRect/>
          </a:stretch>
        </p:blipFill>
        <p:spPr>
          <a:xfrm>
            <a:off x="1464613" y="3548410"/>
            <a:ext cx="540006" cy="540006"/>
          </a:xfrm>
          <a:prstGeom prst="rect">
            <a:avLst/>
          </a:prstGeom>
          <a:ln w="12700">
            <a:miter lim="400000"/>
          </a:ln>
        </p:spPr>
      </p:pic>
      <p:sp>
        <p:nvSpPr>
          <p:cNvPr id="16" name="Shape 332"/>
          <p:cNvSpPr/>
          <p:nvPr/>
        </p:nvSpPr>
        <p:spPr>
          <a:xfrm>
            <a:off x="565701" y="5973364"/>
            <a:ext cx="7895591" cy="42925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lnSpc>
                <a:spcPct val="90000"/>
              </a:lnSpc>
              <a:defRPr sz="1200">
                <a:solidFill>
                  <a:srgbClr val="4D4D4C"/>
                </a:solidFill>
                <a:latin typeface="Tahoma"/>
                <a:ea typeface="Tahoma"/>
                <a:cs typeface="Tahoma"/>
                <a:sym typeface="Tahoma"/>
              </a:defRPr>
            </a:lvl1pPr>
          </a:lstStyle>
          <a:p>
            <a:r>
              <a:rPr lang="ru-RU" dirty="0"/>
              <a:t>Таким образом, учет своих доходов и расходов, планирование бюджета и тренировка навыка принятия осознанных финансовых решений - первые шаги на пути увеличения вашего благосостояния.</a:t>
            </a:r>
          </a:p>
        </p:txBody>
      </p:sp>
    </p:spTree>
    <p:extLst>
      <p:ext uri="{BB962C8B-B14F-4D97-AF65-F5344CB8AC3E}">
        <p14:creationId xmlns:p14="http://schemas.microsoft.com/office/powerpoint/2010/main" xmlns="" val="68910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2</a:t>
            </a:fld>
            <a:endParaRPr sz="1112" dirty="0">
              <a:solidFill>
                <a:srgbClr val="00909B"/>
              </a:solidFill>
              <a:latin typeface="Tahoma"/>
              <a:ea typeface="Tahoma"/>
              <a:cs typeface="Tahoma"/>
              <a:sym typeface="Tahoma"/>
            </a:endParaRP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6" name="Shape 138"/>
          <p:cNvSpPr>
            <a:spLocks noGrp="1"/>
          </p:cNvSpPr>
          <p:nvPr>
            <p:ph type="title"/>
          </p:nvPr>
        </p:nvSpPr>
        <p:spPr>
          <a:xfrm>
            <a:off x="537803" y="1533512"/>
            <a:ext cx="7682732" cy="571177"/>
          </a:xfrm>
          <a:prstGeom prst="rect">
            <a:avLst/>
          </a:prstGeom>
        </p:spPr>
        <p:txBody>
          <a:bodyPr/>
          <a:lstStyle>
            <a:lvl1pPr>
              <a:defRPr sz="3200" b="1">
                <a:solidFill>
                  <a:srgbClr val="D9562C"/>
                </a:solidFill>
                <a:latin typeface="Tahoma"/>
                <a:ea typeface="Tahoma"/>
                <a:cs typeface="Tahoma"/>
                <a:sym typeface="Tahoma"/>
              </a:defRPr>
            </a:lvl1pPr>
          </a:lstStyle>
          <a:p>
            <a:r>
              <a:rPr lang="ru-RU" sz="2053" b="0" dirty="0">
                <a:solidFill>
                  <a:srgbClr val="4CAF90"/>
                </a:solidFill>
                <a:ea typeface="+mj-ea"/>
                <a:cs typeface="+mj-cs"/>
              </a:rPr>
              <a:t>Финансовая грамотность</a:t>
            </a:r>
          </a:p>
        </p:txBody>
      </p:sp>
      <p:sp>
        <p:nvSpPr>
          <p:cNvPr id="7" name="Shape 144"/>
          <p:cNvSpPr/>
          <p:nvPr/>
        </p:nvSpPr>
        <p:spPr>
          <a:xfrm>
            <a:off x="619041" y="2208348"/>
            <a:ext cx="7968414" cy="3674137"/>
          </a:xfrm>
          <a:prstGeom prst="rect">
            <a:avLst/>
          </a:prstGeom>
          <a:ln w="12700">
            <a:miter lim="400000"/>
          </a:ln>
          <a:extLst>
            <a:ext uri="{C572A759-6A51-4108-AA02-DFA0A04FC94B}">
              <ma14:wrappingTextBoxFlag xmlns="" xmlns:ma14="http://schemas.microsoft.com/office/mac/drawingml/2011/main" val="1"/>
            </a:ext>
          </a:extLst>
        </p:spPr>
        <p:txBody>
          <a:bodyPr wrap="square" lIns="39111" tIns="39111" rIns="39111" bIns="39111">
            <a:spAutoFit/>
          </a:bodyPr>
          <a:lstStyle/>
          <a:p>
            <a:pPr algn="just">
              <a:lnSpc>
                <a:spcPct val="150000"/>
              </a:lnSpc>
              <a:defRPr sz="1200">
                <a:solidFill>
                  <a:srgbClr val="4D4D4C"/>
                </a:solidFill>
                <a:latin typeface="Tahoma"/>
                <a:ea typeface="Tahoma"/>
                <a:cs typeface="Tahoma"/>
                <a:sym typeface="Tahoma"/>
              </a:defRPr>
            </a:pPr>
            <a:r>
              <a:rPr lang="ru-RU" sz="1198" dirty="0">
                <a:latin typeface="Tahoma" panose="020B0604030504040204" pitchFamily="34" charset="0"/>
                <a:ea typeface="Tahoma" panose="020B0604030504040204" pitchFamily="34" charset="0"/>
                <a:cs typeface="Tahoma" panose="020B0604030504040204" pitchFamily="34" charset="0"/>
              </a:rPr>
              <a:t>Вопросы финансов затрагивают все сферы жизни современного человека, а  финансовая грамотность стала необходимым жизненным навыком, как умение читать и писать. </a:t>
            </a:r>
            <a:endParaRPr lang="en-US" sz="1198"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defRPr sz="1200">
                <a:solidFill>
                  <a:srgbClr val="4D4D4C"/>
                </a:solidFill>
                <a:latin typeface="Tahoma"/>
                <a:ea typeface="Tahoma"/>
                <a:cs typeface="Tahoma"/>
                <a:sym typeface="Tahoma"/>
              </a:defRPr>
            </a:pPr>
            <a:endParaRPr lang="en-US" sz="1198"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defRPr sz="1200">
                <a:solidFill>
                  <a:srgbClr val="4D4D4C"/>
                </a:solidFill>
                <a:latin typeface="Tahoma"/>
                <a:ea typeface="Tahoma"/>
                <a:cs typeface="Tahoma"/>
                <a:sym typeface="Tahoma"/>
              </a:defRPr>
            </a:pPr>
            <a:r>
              <a:rPr lang="ru-RU" sz="1198" dirty="0">
                <a:latin typeface="Tahoma" panose="020B0604030504040204" pitchFamily="34" charset="0"/>
                <a:ea typeface="Tahoma" panose="020B0604030504040204" pitchFamily="34" charset="0"/>
                <a:cs typeface="Tahoma" panose="020B0604030504040204" pitchFamily="34" charset="0"/>
              </a:rPr>
              <a:t>Финансово грамотный человек подсчитывает свои расходы и доходы, ведёт семейный или личный бюджет, не влезает в излишние долги, имеет финансовую «подушку безопасности». Финансовая грамотность дает возможность управлять своим финансовым благополучием, строить долгосрочные планы и добиваться успеха.</a:t>
            </a:r>
          </a:p>
          <a:p>
            <a:pPr algn="just">
              <a:lnSpc>
                <a:spcPct val="150000"/>
              </a:lnSpc>
              <a:defRPr sz="1200">
                <a:solidFill>
                  <a:srgbClr val="4D4D4C"/>
                </a:solidFill>
                <a:latin typeface="Tahoma"/>
                <a:ea typeface="Tahoma"/>
                <a:cs typeface="Tahoma"/>
                <a:sym typeface="Tahoma"/>
              </a:defRPr>
            </a:pPr>
            <a:endParaRPr lang="ru-RU" sz="1198"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defRPr sz="1200">
                <a:solidFill>
                  <a:srgbClr val="4D4D4C"/>
                </a:solidFill>
                <a:latin typeface="Tahoma"/>
                <a:ea typeface="Tahoma"/>
                <a:cs typeface="Tahoma"/>
                <a:sym typeface="Tahoma"/>
              </a:defRPr>
            </a:pPr>
            <a:r>
              <a:rPr lang="ru-RU" sz="1198" dirty="0">
                <a:latin typeface="Tahoma" panose="020B0604030504040204" pitchFamily="34" charset="0"/>
                <a:ea typeface="Tahoma" panose="020B0604030504040204" pitchFamily="34" charset="0"/>
                <a:cs typeface="Tahoma" panose="020B0604030504040204" pitchFamily="34" charset="0"/>
              </a:rPr>
              <a:t>Проект  «Содействие повышению уровня финансовой грамотности населения и развитию финансового образования в Российской Федерации» реализуется Министерством финансов Российской Федерации совместно с Всемирным банком.</a:t>
            </a:r>
            <a:endParaRPr lang="ru-RU" sz="1198" dirty="0">
              <a:latin typeface="Tahoma" panose="020B0604030504040204" pitchFamily="34" charset="0"/>
              <a:ea typeface="Tahoma" panose="020B0604030504040204" pitchFamily="34" charset="0"/>
              <a:cs typeface="Tahoma" panose="020B0604030504040204" pitchFamily="34" charset="0"/>
              <a:sym typeface="Calibri Light"/>
            </a:endParaRPr>
          </a:p>
          <a:p>
            <a:pPr algn="just">
              <a:lnSpc>
                <a:spcPct val="150000"/>
              </a:lnSpc>
              <a:defRPr sz="1200">
                <a:solidFill>
                  <a:srgbClr val="4D4D4C"/>
                </a:solidFill>
                <a:latin typeface="Tahoma"/>
                <a:ea typeface="Tahoma"/>
                <a:cs typeface="Tahoma"/>
                <a:sym typeface="Tahoma"/>
              </a:defRPr>
            </a:pPr>
            <a:r>
              <a:rPr lang="ru-RU" sz="1198" dirty="0">
                <a:latin typeface="Tahoma" panose="020B0604030504040204" pitchFamily="34" charset="0"/>
                <a:ea typeface="Tahoma" panose="020B0604030504040204" pitchFamily="34" charset="0"/>
                <a:cs typeface="Tahoma" panose="020B0604030504040204" pitchFamily="34" charset="0"/>
              </a:rPr>
              <a:t> </a:t>
            </a:r>
            <a:endParaRPr lang="ru-RU" sz="1198" dirty="0">
              <a:latin typeface="Tahoma" panose="020B0604030504040204" pitchFamily="34" charset="0"/>
              <a:ea typeface="Tahoma" panose="020B0604030504040204" pitchFamily="34" charset="0"/>
              <a:cs typeface="Tahoma" panose="020B0604030504040204" pitchFamily="34" charset="0"/>
              <a:sym typeface="Calibri Light"/>
            </a:endParaRPr>
          </a:p>
          <a:p>
            <a:pPr algn="just">
              <a:lnSpc>
                <a:spcPct val="150000"/>
              </a:lnSpc>
              <a:defRPr sz="1200">
                <a:solidFill>
                  <a:srgbClr val="4D4D4C"/>
                </a:solidFill>
                <a:latin typeface="Tahoma"/>
                <a:ea typeface="Tahoma"/>
                <a:cs typeface="Tahoma"/>
                <a:sym typeface="Tahoma"/>
              </a:defRPr>
            </a:pPr>
            <a:r>
              <a:rPr lang="ru-RU" sz="1198" dirty="0">
                <a:latin typeface="Tahoma" panose="020B0604030504040204" pitchFamily="34" charset="0"/>
                <a:ea typeface="Tahoma" panose="020B0604030504040204" pitchFamily="34" charset="0"/>
                <a:cs typeface="Tahoma" panose="020B0604030504040204" pitchFamily="34" charset="0"/>
              </a:rPr>
              <a:t>Цель - повышение финансовой грамотности российских граждан, содействие формированию у населения разумного финансового поведения, обоснованных решений, ответственного отношения к личным финансам. </a:t>
            </a:r>
          </a:p>
        </p:txBody>
      </p:sp>
    </p:spTree>
    <p:extLst>
      <p:ext uri="{BB962C8B-B14F-4D97-AF65-F5344CB8AC3E}">
        <p14:creationId xmlns:p14="http://schemas.microsoft.com/office/powerpoint/2010/main" xmlns="" val="233258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20</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Шаг 4. Оптимизация</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7" name="Shape 339"/>
          <p:cNvSpPr/>
          <p:nvPr/>
        </p:nvSpPr>
        <p:spPr>
          <a:xfrm>
            <a:off x="1303699" y="2430014"/>
            <a:ext cx="7110628" cy="75712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ctr">
              <a:lnSpc>
                <a:spcPct val="90000"/>
              </a:lnSpc>
              <a:defRPr sz="1200">
                <a:solidFill>
                  <a:srgbClr val="4D4D4C"/>
                </a:solidFill>
                <a:latin typeface="Tahoma"/>
                <a:ea typeface="Tahoma"/>
                <a:cs typeface="Tahoma"/>
                <a:sym typeface="Tahoma"/>
              </a:defRPr>
            </a:lvl1pPr>
          </a:lstStyle>
          <a:p>
            <a:r>
              <a:rPr lang="ru-RU" sz="1600" dirty="0"/>
              <a:t>Всегда есть возможность улучшить личное финансовое положение за счет оптимизации текущего состояния. </a:t>
            </a:r>
          </a:p>
          <a:p>
            <a:r>
              <a:rPr lang="ru-RU" sz="1600" dirty="0"/>
              <a:t>Это можно сделать двумя способами:</a:t>
            </a:r>
          </a:p>
        </p:txBody>
      </p:sp>
      <p:sp>
        <p:nvSpPr>
          <p:cNvPr id="8" name="Shape 342"/>
          <p:cNvSpPr/>
          <p:nvPr/>
        </p:nvSpPr>
        <p:spPr>
          <a:xfrm>
            <a:off x="3208115" y="3810643"/>
            <a:ext cx="183616" cy="17513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503" y="7344"/>
                </a:lnTo>
                <a:lnTo>
                  <a:pt x="7503" y="0"/>
                </a:lnTo>
                <a:lnTo>
                  <a:pt x="14097" y="0"/>
                </a:lnTo>
                <a:lnTo>
                  <a:pt x="14097" y="7344"/>
                </a:lnTo>
                <a:lnTo>
                  <a:pt x="21600" y="7344"/>
                </a:lnTo>
                <a:lnTo>
                  <a:pt x="21600" y="14256"/>
                </a:lnTo>
                <a:lnTo>
                  <a:pt x="14097" y="14256"/>
                </a:lnTo>
                <a:lnTo>
                  <a:pt x="14097" y="21600"/>
                </a:lnTo>
                <a:lnTo>
                  <a:pt x="7503" y="21600"/>
                </a:lnTo>
                <a:lnTo>
                  <a:pt x="7503" y="14256"/>
                </a:lnTo>
                <a:lnTo>
                  <a:pt x="0" y="14256"/>
                </a:lnTo>
                <a:close/>
              </a:path>
            </a:pathLst>
          </a:custGeom>
          <a:ln w="38100">
            <a:solidFill>
              <a:srgbClr val="0EBACE"/>
            </a:solidFill>
            <a:miter/>
          </a:ln>
          <a:effectLst>
            <a:outerShdw blurRad="50800" dist="38100" dir="2700000" rotWithShape="0">
              <a:srgbClr val="000000">
                <a:alpha val="43000"/>
              </a:srgbClr>
            </a:outerShdw>
          </a:effectLst>
        </p:spPr>
        <p:txBody>
          <a:bodyPr lIns="45718" tIns="45718" rIns="45718" bIns="45718"/>
          <a:lstStyle/>
          <a:p>
            <a:endParaRPr/>
          </a:p>
        </p:txBody>
      </p:sp>
      <p:sp>
        <p:nvSpPr>
          <p:cNvPr id="9" name="Shape 343"/>
          <p:cNvSpPr/>
          <p:nvPr/>
        </p:nvSpPr>
        <p:spPr>
          <a:xfrm>
            <a:off x="3684500" y="3733657"/>
            <a:ext cx="3761743" cy="117220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nSpc>
                <a:spcPct val="90000"/>
              </a:lnSpc>
              <a:defRPr sz="1900">
                <a:solidFill>
                  <a:srgbClr val="4D4D4C"/>
                </a:solidFill>
                <a:latin typeface="Tahoma"/>
                <a:ea typeface="Tahoma"/>
                <a:cs typeface="Tahoma"/>
                <a:sym typeface="Tahoma"/>
              </a:defRPr>
            </a:pPr>
            <a:r>
              <a:rPr lang="ru-RU" dirty="0"/>
              <a:t>Увеличить доходы</a:t>
            </a:r>
          </a:p>
          <a:p>
            <a:pPr>
              <a:lnSpc>
                <a:spcPct val="90000"/>
              </a:lnSpc>
              <a:defRPr sz="1900">
                <a:solidFill>
                  <a:srgbClr val="4D4D4C"/>
                </a:solidFill>
                <a:latin typeface="Tahoma"/>
                <a:ea typeface="Tahoma"/>
                <a:cs typeface="Tahoma"/>
                <a:sym typeface="Tahoma"/>
              </a:defRPr>
            </a:pPr>
            <a:endParaRPr lang="ru-RU" dirty="0"/>
          </a:p>
          <a:p>
            <a:pPr>
              <a:lnSpc>
                <a:spcPct val="90000"/>
              </a:lnSpc>
              <a:defRPr sz="1900">
                <a:solidFill>
                  <a:srgbClr val="4D4D4C"/>
                </a:solidFill>
                <a:latin typeface="Tahoma"/>
                <a:ea typeface="Tahoma"/>
                <a:cs typeface="Tahoma"/>
                <a:sym typeface="Tahoma"/>
              </a:defRPr>
            </a:pPr>
            <a:endParaRPr lang="ru-RU" dirty="0"/>
          </a:p>
          <a:p>
            <a:pPr>
              <a:lnSpc>
                <a:spcPct val="90000"/>
              </a:lnSpc>
              <a:defRPr sz="1900">
                <a:solidFill>
                  <a:srgbClr val="4D4D4C"/>
                </a:solidFill>
                <a:latin typeface="Tahoma"/>
                <a:ea typeface="Tahoma"/>
                <a:cs typeface="Tahoma"/>
                <a:sym typeface="Tahoma"/>
              </a:defRPr>
            </a:pPr>
            <a:r>
              <a:rPr lang="ru-RU" dirty="0"/>
              <a:t> Уменьшить расходы</a:t>
            </a:r>
          </a:p>
        </p:txBody>
      </p:sp>
      <p:sp>
        <p:nvSpPr>
          <p:cNvPr id="12" name="Shape 344"/>
          <p:cNvSpPr/>
          <p:nvPr/>
        </p:nvSpPr>
        <p:spPr>
          <a:xfrm>
            <a:off x="3207794" y="4679097"/>
            <a:ext cx="184256" cy="54854"/>
          </a:xfrm>
          <a:prstGeom prst="rect">
            <a:avLst/>
          </a:prstGeom>
          <a:ln w="38100">
            <a:solidFill>
              <a:srgbClr val="0EBACE"/>
            </a:solidFill>
            <a:miter/>
          </a:ln>
          <a:effectLst>
            <a:outerShdw blurRad="50800" dist="38100" dir="2700000" rotWithShape="0">
              <a:srgbClr val="000000">
                <a:alpha val="43000"/>
              </a:srgbClr>
            </a:outerShdw>
          </a:effectLst>
        </p:spPr>
        <p:txBody>
          <a:bodyPr lIns="45718" tIns="45718" rIns="45718" bIns="45718" anchor="ctr"/>
          <a:lstStyle/>
          <a:p>
            <a:pPr algn="ctr">
              <a:defRPr>
                <a:solidFill>
                  <a:srgbClr val="FFFFFF"/>
                </a:solidFill>
              </a:defRPr>
            </a:pPr>
            <a:endParaRPr/>
          </a:p>
        </p:txBody>
      </p:sp>
    </p:spTree>
    <p:extLst>
      <p:ext uri="{BB962C8B-B14F-4D97-AF65-F5344CB8AC3E}">
        <p14:creationId xmlns:p14="http://schemas.microsoft.com/office/powerpoint/2010/main" xmlns="" val="138745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21</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Сокращение расходов</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pic>
        <p:nvPicPr>
          <p:cNvPr id="10" name="image21.png"/>
          <p:cNvPicPr>
            <a:picLocks noChangeAspect="1"/>
          </p:cNvPicPr>
          <p:nvPr/>
        </p:nvPicPr>
        <p:blipFill>
          <a:blip r:embed="rId3">
            <a:extLst/>
          </a:blip>
          <a:stretch>
            <a:fillRect/>
          </a:stretch>
        </p:blipFill>
        <p:spPr>
          <a:xfrm>
            <a:off x="340974" y="2611459"/>
            <a:ext cx="3136296" cy="2471760"/>
          </a:xfrm>
          <a:prstGeom prst="rect">
            <a:avLst/>
          </a:prstGeom>
          <a:ln w="12700">
            <a:miter lim="400000"/>
          </a:ln>
        </p:spPr>
      </p:pic>
      <p:sp>
        <p:nvSpPr>
          <p:cNvPr id="11" name="Shape 352"/>
          <p:cNvSpPr/>
          <p:nvPr/>
        </p:nvSpPr>
        <p:spPr>
          <a:xfrm>
            <a:off x="3011055" y="2033214"/>
            <a:ext cx="5635533" cy="364714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lnSpc>
                <a:spcPct val="150000"/>
              </a:lnSpc>
              <a:defRPr sz="1200" b="1">
                <a:solidFill>
                  <a:srgbClr val="0EBACE"/>
                </a:solidFill>
                <a:latin typeface="Tahoma"/>
                <a:ea typeface="Tahoma"/>
                <a:cs typeface="Tahoma"/>
                <a:sym typeface="Tahoma"/>
              </a:defRPr>
            </a:pPr>
            <a:r>
              <a:rPr lang="ru-RU" sz="1400" dirty="0">
                <a:solidFill>
                  <a:srgbClr val="4CAF90"/>
                </a:solidFill>
              </a:rPr>
              <a:t>НАИБОЛЕЕ РАСПРОСТРАНЕННЫЕ</a:t>
            </a:r>
          </a:p>
          <a:p>
            <a:pPr marL="285750" indent="-285750" algn="just">
              <a:lnSpc>
                <a:spcPct val="150000"/>
              </a:lnSpc>
              <a:buClr>
                <a:srgbClr val="0EBACE"/>
              </a:buClr>
              <a:buSzPct val="100000"/>
              <a:buFont typeface="Lucida Grande"/>
              <a:buChar char="●"/>
              <a:defRPr sz="1200" b="1">
                <a:solidFill>
                  <a:srgbClr val="4D4D4C"/>
                </a:solidFill>
                <a:latin typeface="Tahoma"/>
                <a:ea typeface="Tahoma"/>
                <a:cs typeface="Tahoma"/>
                <a:sym typeface="Tahoma"/>
              </a:defRPr>
            </a:pPr>
            <a:r>
              <a:rPr lang="ru-RU" sz="1400" dirty="0"/>
              <a:t>Транспорт</a:t>
            </a:r>
            <a:r>
              <a:rPr lang="ru-RU" sz="1400" b="0" dirty="0"/>
              <a:t>. Покупка проездных. Оптимизация маршрутов. Получение скидок на бензин. Оплата транспортных расходов работодателем. Поиск альтернативных видов транспорта: велосипед или мопед вместо автомобиля, комбинирование автомобиля и общественного транспорта, совместное использование автомобиля с друзьями/соседями (хотя бы в случаях дальних поездок)</a:t>
            </a:r>
          </a:p>
          <a:p>
            <a:pPr marL="285750" indent="-285750" algn="just">
              <a:lnSpc>
                <a:spcPct val="150000"/>
              </a:lnSpc>
              <a:buClr>
                <a:srgbClr val="0EBACE"/>
              </a:buClr>
              <a:buSzPct val="100000"/>
              <a:buFont typeface="Lucida Grande"/>
              <a:buChar char="●"/>
              <a:defRPr sz="1200" b="1">
                <a:solidFill>
                  <a:srgbClr val="4D4D4C"/>
                </a:solidFill>
                <a:latin typeface="Tahoma"/>
                <a:ea typeface="Tahoma"/>
                <a:cs typeface="Tahoma"/>
                <a:sym typeface="Tahoma"/>
              </a:defRPr>
            </a:pPr>
            <a:r>
              <a:rPr lang="ru-RU" sz="1400" dirty="0"/>
              <a:t>Интернет</a:t>
            </a:r>
            <a:r>
              <a:rPr lang="ru-RU" sz="1400" b="0" dirty="0"/>
              <a:t>, мобильная связь: поиск оптимальных тарифов, бесплатные приложения для общения</a:t>
            </a:r>
          </a:p>
          <a:p>
            <a:pPr marL="285750" indent="-285750" algn="just">
              <a:lnSpc>
                <a:spcPct val="150000"/>
              </a:lnSpc>
              <a:buClr>
                <a:srgbClr val="0EBACE"/>
              </a:buClr>
              <a:buSzPct val="100000"/>
              <a:buFont typeface="Lucida Grande"/>
              <a:buChar char="●"/>
              <a:defRPr sz="1200" b="1">
                <a:solidFill>
                  <a:srgbClr val="4D4D4C"/>
                </a:solidFill>
                <a:latin typeface="Tahoma"/>
                <a:ea typeface="Tahoma"/>
                <a:cs typeface="Tahoma"/>
                <a:sym typeface="Tahoma"/>
              </a:defRPr>
            </a:pPr>
            <a:r>
              <a:rPr lang="ru-RU" sz="1400" dirty="0"/>
              <a:t>Квартплата</a:t>
            </a:r>
            <a:r>
              <a:rPr lang="ru-RU" sz="1400" b="0" dirty="0"/>
              <a:t> - получение субсидий, налоги – получение льгот</a:t>
            </a:r>
          </a:p>
        </p:txBody>
      </p:sp>
    </p:spTree>
    <p:extLst>
      <p:ext uri="{BB962C8B-B14F-4D97-AF65-F5344CB8AC3E}">
        <p14:creationId xmlns:p14="http://schemas.microsoft.com/office/powerpoint/2010/main" xmlns="" val="1408099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22</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Сокращение расходов</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7" name="Shape 361"/>
          <p:cNvSpPr/>
          <p:nvPr/>
        </p:nvSpPr>
        <p:spPr>
          <a:xfrm>
            <a:off x="3571470" y="2211598"/>
            <a:ext cx="5038173" cy="364714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indent="-285750" algn="just">
              <a:lnSpc>
                <a:spcPct val="150000"/>
              </a:lnSpc>
              <a:buClr>
                <a:srgbClr val="0EBACE"/>
              </a:buClr>
              <a:buSzPct val="100000"/>
              <a:buFont typeface="Lucida Grande"/>
              <a:buChar char="●"/>
              <a:defRPr sz="1200" b="1">
                <a:solidFill>
                  <a:srgbClr val="4D4D4C"/>
                </a:solidFill>
                <a:latin typeface="Tahoma"/>
                <a:ea typeface="Tahoma"/>
                <a:cs typeface="Tahoma"/>
                <a:sym typeface="Tahoma"/>
              </a:defRPr>
            </a:pPr>
            <a:r>
              <a:rPr lang="ru-RU" sz="1400" dirty="0"/>
              <a:t>Питание</a:t>
            </a:r>
            <a:r>
              <a:rPr lang="ru-RU" sz="1400" b="0" dirty="0"/>
              <a:t>: замещение дорогих продуктов сходными по качеству, но без переплаты за известность производителя. Отказ от полуфабрикатов в пользу домашней еды. Покупки по списку, на мелкооптовых базах на неделю-две</a:t>
            </a:r>
          </a:p>
          <a:p>
            <a:pPr marL="285750" indent="-285750" algn="just">
              <a:lnSpc>
                <a:spcPct val="150000"/>
              </a:lnSpc>
              <a:buClr>
                <a:srgbClr val="0EBACE"/>
              </a:buClr>
              <a:buSzPct val="100000"/>
              <a:buFont typeface="Lucida Grande"/>
              <a:buChar char="●"/>
              <a:defRPr sz="1200" b="1">
                <a:solidFill>
                  <a:srgbClr val="4D4D4C"/>
                </a:solidFill>
                <a:latin typeface="Tahoma"/>
                <a:ea typeface="Tahoma"/>
                <a:cs typeface="Tahoma"/>
                <a:sym typeface="Tahoma"/>
              </a:defRPr>
            </a:pPr>
            <a:r>
              <a:rPr lang="ru-RU" sz="1400" dirty="0"/>
              <a:t>Одежда</a:t>
            </a:r>
            <a:r>
              <a:rPr lang="ru-RU" sz="1400" b="0" dirty="0"/>
              <a:t>, обувь: покупка в конце сезона со скидками, использование сайтов совместных покупок</a:t>
            </a:r>
          </a:p>
          <a:p>
            <a:pPr marL="285750" indent="-285750" algn="just">
              <a:lnSpc>
                <a:spcPct val="150000"/>
              </a:lnSpc>
              <a:buClr>
                <a:srgbClr val="0EBACE"/>
              </a:buClr>
              <a:buSzPct val="100000"/>
              <a:buFont typeface="Lucida Grande"/>
              <a:buChar char="●"/>
              <a:defRPr sz="1200" b="1">
                <a:solidFill>
                  <a:srgbClr val="4D4D4C"/>
                </a:solidFill>
                <a:latin typeface="Tahoma"/>
                <a:ea typeface="Tahoma"/>
                <a:cs typeface="Tahoma"/>
                <a:sym typeface="Tahoma"/>
              </a:defRPr>
            </a:pPr>
            <a:r>
              <a:rPr lang="ru-RU" sz="1400" dirty="0"/>
              <a:t>Отдых</a:t>
            </a:r>
            <a:r>
              <a:rPr lang="ru-RU" sz="1400" b="0" dirty="0"/>
              <a:t>, развлечения: поездки в «не сезон», бесплатные программы развлечений</a:t>
            </a:r>
          </a:p>
          <a:p>
            <a:pPr marL="285750" indent="-285750" algn="just">
              <a:lnSpc>
                <a:spcPct val="150000"/>
              </a:lnSpc>
              <a:buClr>
                <a:srgbClr val="0EBACE"/>
              </a:buClr>
              <a:buSzPct val="100000"/>
              <a:buFont typeface="Lucida Grande"/>
              <a:buChar char="●"/>
              <a:defRPr sz="1200" b="1">
                <a:solidFill>
                  <a:srgbClr val="4D4D4C"/>
                </a:solidFill>
                <a:latin typeface="Tahoma"/>
                <a:ea typeface="Tahoma"/>
                <a:cs typeface="Tahoma"/>
                <a:sym typeface="Tahoma"/>
              </a:defRPr>
            </a:pPr>
            <a:r>
              <a:rPr lang="ru-RU" sz="1400" dirty="0"/>
              <a:t>Книги</a:t>
            </a:r>
            <a:r>
              <a:rPr lang="ru-RU" sz="1400" b="0" dirty="0"/>
              <a:t>, журналы: использование библиотек и Интернета</a:t>
            </a:r>
          </a:p>
        </p:txBody>
      </p:sp>
      <p:pic>
        <p:nvPicPr>
          <p:cNvPr id="8" name="image5.jpeg"/>
          <p:cNvPicPr>
            <a:picLocks noChangeAspect="1"/>
          </p:cNvPicPr>
          <p:nvPr/>
        </p:nvPicPr>
        <p:blipFill>
          <a:blip r:embed="rId3">
            <a:extLst/>
          </a:blip>
          <a:stretch>
            <a:fillRect/>
          </a:stretch>
        </p:blipFill>
        <p:spPr>
          <a:xfrm>
            <a:off x="722630" y="2734405"/>
            <a:ext cx="2231390" cy="1788692"/>
          </a:xfrm>
          <a:prstGeom prst="rect">
            <a:avLst/>
          </a:prstGeom>
          <a:ln w="12700">
            <a:miter lim="400000"/>
          </a:ln>
        </p:spPr>
      </p:pic>
      <p:sp>
        <p:nvSpPr>
          <p:cNvPr id="9" name="Shape 364"/>
          <p:cNvSpPr/>
          <p:nvPr/>
        </p:nvSpPr>
        <p:spPr>
          <a:xfrm>
            <a:off x="823091" y="4523097"/>
            <a:ext cx="2436868" cy="1348737"/>
          </a:xfrm>
          <a:prstGeom prst="rect">
            <a:avLst/>
          </a:prstGeom>
          <a:ln w="12700">
            <a:solidFill>
              <a:srgbClr val="0EBACE"/>
            </a:solidFill>
            <a:miter lim="400000"/>
          </a:ln>
          <a:extLst>
            <a:ext uri="{C572A759-6A51-4108-AA02-DFA0A04FC94B}">
              <ma14:wrappingTextBoxFlag xmlns:ma14="http://schemas.microsoft.com/office/mac/drawingml/2011/main" xmlns="" val="1"/>
            </a:ext>
          </a:extLst>
        </p:spPr>
        <p:txBody>
          <a:bodyPr lIns="45718" tIns="45718" rIns="45718" bIns="45718" anchor="b">
            <a:spAutoFit/>
          </a:bodyPr>
          <a:lstStyle/>
          <a:p>
            <a:pPr algn="ctr">
              <a:spcBef>
                <a:spcPts val="200"/>
              </a:spcBef>
              <a:defRPr sz="1200">
                <a:solidFill>
                  <a:srgbClr val="808080"/>
                </a:solidFill>
                <a:latin typeface="Tahoma"/>
                <a:ea typeface="Tahoma"/>
                <a:cs typeface="Tahoma"/>
                <a:sym typeface="Tahoma"/>
              </a:defRPr>
            </a:pPr>
            <a:r>
              <a:t>Пример «Чашечка кофе»</a:t>
            </a:r>
            <a:endParaRPr sz="4400">
              <a:latin typeface="Calibri Light"/>
              <a:ea typeface="Calibri Light"/>
              <a:cs typeface="Calibri Light"/>
              <a:sym typeface="Calibri Light"/>
            </a:endParaRPr>
          </a:p>
          <a:p>
            <a:pPr algn="ctr">
              <a:defRPr sz="1200">
                <a:solidFill>
                  <a:srgbClr val="808080"/>
                </a:solidFill>
                <a:latin typeface="Tahoma"/>
                <a:ea typeface="Tahoma"/>
                <a:cs typeface="Tahoma"/>
                <a:sym typeface="Tahoma"/>
              </a:defRPr>
            </a:pPr>
            <a:r>
              <a:t>Средняя стоимость чашки кофе 150 руб. </a:t>
            </a:r>
            <a:endParaRPr sz="4400">
              <a:latin typeface="Calibri Light"/>
              <a:ea typeface="Calibri Light"/>
              <a:cs typeface="Calibri Light"/>
              <a:sym typeface="Calibri Light"/>
            </a:endParaRPr>
          </a:p>
          <a:p>
            <a:pPr algn="ctr">
              <a:defRPr sz="1200">
                <a:solidFill>
                  <a:srgbClr val="808080"/>
                </a:solidFill>
                <a:latin typeface="Tahoma"/>
                <a:ea typeface="Tahoma"/>
                <a:cs typeface="Tahoma"/>
                <a:sym typeface="Tahoma"/>
              </a:defRPr>
            </a:pPr>
            <a:r>
              <a:t>При покупке чашки кофе каждый день расход:</a:t>
            </a:r>
            <a:endParaRPr sz="4400">
              <a:latin typeface="Calibri Light"/>
              <a:ea typeface="Calibri Light"/>
              <a:cs typeface="Calibri Light"/>
              <a:sym typeface="Calibri Light"/>
            </a:endParaRPr>
          </a:p>
          <a:p>
            <a:pPr algn="ctr">
              <a:defRPr sz="1200">
                <a:solidFill>
                  <a:srgbClr val="808080"/>
                </a:solidFill>
                <a:latin typeface="Tahoma"/>
                <a:ea typeface="Tahoma"/>
                <a:cs typeface="Tahoma"/>
                <a:sym typeface="Tahoma"/>
              </a:defRPr>
            </a:pPr>
            <a:r>
              <a:t>-  за неделю  - 1050 руб.</a:t>
            </a:r>
          </a:p>
          <a:p>
            <a:pPr algn="ctr">
              <a:defRPr sz="1200">
                <a:solidFill>
                  <a:srgbClr val="808080"/>
                </a:solidFill>
                <a:latin typeface="Tahoma"/>
                <a:ea typeface="Tahoma"/>
                <a:cs typeface="Tahoma"/>
                <a:sym typeface="Tahoma"/>
              </a:defRPr>
            </a:pPr>
            <a:r>
              <a:t>- за месяц -  4500 руб.</a:t>
            </a:r>
          </a:p>
        </p:txBody>
      </p:sp>
    </p:spTree>
    <p:extLst>
      <p:ext uri="{BB962C8B-B14F-4D97-AF65-F5344CB8AC3E}">
        <p14:creationId xmlns:p14="http://schemas.microsoft.com/office/powerpoint/2010/main" xmlns="" val="377687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23</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Управление кредитной нагрузкой</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10" name="Shape 372"/>
          <p:cNvSpPr/>
          <p:nvPr/>
        </p:nvSpPr>
        <p:spPr>
          <a:xfrm>
            <a:off x="3537527" y="1894746"/>
            <a:ext cx="5201425" cy="429347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150000"/>
              </a:lnSpc>
              <a:defRPr sz="1200" b="1">
                <a:solidFill>
                  <a:srgbClr val="4D4D4C"/>
                </a:solidFill>
                <a:latin typeface="Tahoma"/>
                <a:ea typeface="Tahoma"/>
                <a:cs typeface="Tahoma"/>
                <a:sym typeface="Tahoma"/>
              </a:defRPr>
            </a:pPr>
            <a:r>
              <a:rPr lang="ru-RU" sz="1400" dirty="0"/>
              <a:t>Кредит</a:t>
            </a:r>
            <a:r>
              <a:rPr lang="ru-RU" sz="1400" b="0" dirty="0"/>
              <a:t> - статья расходов, которая может стать тяжким бременем. Прежде чем его брать, задумайтесь: действительно он нужен, или проще накопить Будьте уверены, что сможете его погасить:</a:t>
            </a:r>
          </a:p>
          <a:p>
            <a:pPr algn="just">
              <a:lnSpc>
                <a:spcPct val="150000"/>
              </a:lnSpc>
              <a:defRPr sz="1200">
                <a:solidFill>
                  <a:srgbClr val="4D4D4C"/>
                </a:solidFill>
                <a:latin typeface="Tahoma"/>
                <a:ea typeface="Tahoma"/>
                <a:cs typeface="Tahoma"/>
                <a:sym typeface="Tahoma"/>
              </a:defRPr>
            </a:pPr>
            <a:r>
              <a:rPr lang="ru-RU" sz="1400" dirty="0"/>
              <a:t> </a:t>
            </a:r>
          </a:p>
          <a:p>
            <a:pPr algn="just">
              <a:lnSpc>
                <a:spcPct val="150000"/>
              </a:lnSpc>
              <a:defRPr sz="1200" b="1">
                <a:solidFill>
                  <a:srgbClr val="0EBACE"/>
                </a:solidFill>
                <a:latin typeface="Tahoma"/>
                <a:ea typeface="Tahoma"/>
                <a:cs typeface="Tahoma"/>
                <a:sym typeface="Tahoma"/>
              </a:defRPr>
            </a:pPr>
            <a:r>
              <a:rPr lang="ru-RU" sz="1400" dirty="0">
                <a:solidFill>
                  <a:srgbClr val="4CAF90"/>
                </a:solidFill>
              </a:rPr>
              <a:t>Ежемесячная выплата не должна превышать 30%! от общих ежемесячных расходов семьи. </a:t>
            </a:r>
          </a:p>
          <a:p>
            <a:pPr algn="just">
              <a:lnSpc>
                <a:spcPct val="150000"/>
              </a:lnSpc>
              <a:defRPr sz="1200">
                <a:solidFill>
                  <a:srgbClr val="4D4D4C"/>
                </a:solidFill>
                <a:latin typeface="Tahoma"/>
                <a:ea typeface="Tahoma"/>
                <a:cs typeface="Tahoma"/>
                <a:sym typeface="Tahoma"/>
              </a:defRPr>
            </a:pPr>
            <a:endParaRPr lang="ru-RU" sz="1400" dirty="0"/>
          </a:p>
          <a:p>
            <a:pPr algn="just">
              <a:lnSpc>
                <a:spcPct val="150000"/>
              </a:lnSpc>
              <a:defRPr sz="1200">
                <a:solidFill>
                  <a:srgbClr val="4D4D4C"/>
                </a:solidFill>
                <a:latin typeface="Tahoma"/>
                <a:ea typeface="Tahoma"/>
                <a:cs typeface="Tahoma"/>
                <a:sym typeface="Tahoma"/>
              </a:defRPr>
            </a:pPr>
            <a:r>
              <a:rPr lang="ru-RU" sz="1400" dirty="0"/>
              <a:t>Оцените условия: кредиты в магазинах, как правило, дороже, чем в банках, а валюта кредита должна совпадать с валютой дохода. Помните: не берите новый кредит, чтобы погасить старый, лучше попробуйте договориться с банком о реструктуризации долга.</a:t>
            </a:r>
          </a:p>
        </p:txBody>
      </p:sp>
      <p:pic>
        <p:nvPicPr>
          <p:cNvPr id="11" name="image22.png"/>
          <p:cNvPicPr>
            <a:picLocks noChangeAspect="1"/>
          </p:cNvPicPr>
          <p:nvPr/>
        </p:nvPicPr>
        <p:blipFill>
          <a:blip r:embed="rId3">
            <a:extLst/>
          </a:blip>
          <a:stretch>
            <a:fillRect/>
          </a:stretch>
        </p:blipFill>
        <p:spPr>
          <a:xfrm>
            <a:off x="249959" y="2392217"/>
            <a:ext cx="2785309" cy="1603439"/>
          </a:xfrm>
          <a:prstGeom prst="rect">
            <a:avLst/>
          </a:prstGeom>
          <a:ln w="12700">
            <a:miter lim="400000"/>
          </a:ln>
          <a:effectLst>
            <a:outerShdw blurRad="63500" dist="50800" dir="2700000" rotWithShape="0">
              <a:srgbClr val="000000">
                <a:alpha val="43000"/>
              </a:srgbClr>
            </a:outerShdw>
          </a:effectLst>
        </p:spPr>
      </p:pic>
    </p:spTree>
    <p:extLst>
      <p:ext uri="{BB962C8B-B14F-4D97-AF65-F5344CB8AC3E}">
        <p14:creationId xmlns:p14="http://schemas.microsoft.com/office/powerpoint/2010/main" xmlns="" val="2419293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24</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Повышение доходов</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pic>
        <p:nvPicPr>
          <p:cNvPr id="7" name="image23.png"/>
          <p:cNvPicPr>
            <a:picLocks noChangeAspect="1"/>
          </p:cNvPicPr>
          <p:nvPr/>
        </p:nvPicPr>
        <p:blipFill>
          <a:blip r:embed="rId3">
            <a:extLst/>
          </a:blip>
          <a:stretch>
            <a:fillRect/>
          </a:stretch>
        </p:blipFill>
        <p:spPr>
          <a:xfrm>
            <a:off x="220132" y="1911350"/>
            <a:ext cx="3116503" cy="2337377"/>
          </a:xfrm>
          <a:prstGeom prst="rect">
            <a:avLst/>
          </a:prstGeom>
          <a:ln w="12700">
            <a:miter lim="400000"/>
          </a:ln>
        </p:spPr>
      </p:pic>
      <p:sp>
        <p:nvSpPr>
          <p:cNvPr id="8" name="Shape 383"/>
          <p:cNvSpPr/>
          <p:nvPr/>
        </p:nvSpPr>
        <p:spPr>
          <a:xfrm>
            <a:off x="3138019" y="1655869"/>
            <a:ext cx="5600933" cy="498597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150000"/>
              </a:lnSpc>
              <a:defRPr sz="1200">
                <a:solidFill>
                  <a:srgbClr val="4D4D4C"/>
                </a:solidFill>
                <a:latin typeface="Tahoma"/>
                <a:ea typeface="Tahoma"/>
                <a:cs typeface="Tahoma"/>
                <a:sym typeface="Tahoma"/>
              </a:defRPr>
            </a:pPr>
            <a:r>
              <a:rPr lang="ru-RU" sz="1400" dirty="0"/>
              <a:t>Управлять бюджетом и ускорять накопления, приближая достижение целей, можно не только сократив расходы, но и увеличив доходы. </a:t>
            </a:r>
          </a:p>
          <a:p>
            <a:pPr algn="ctr">
              <a:lnSpc>
                <a:spcPct val="150000"/>
              </a:lnSpc>
              <a:defRPr sz="1200" b="1">
                <a:solidFill>
                  <a:srgbClr val="0EBACE"/>
                </a:solidFill>
                <a:latin typeface="Tahoma"/>
                <a:ea typeface="Tahoma"/>
                <a:cs typeface="Tahoma"/>
                <a:sym typeface="Tahoma"/>
              </a:defRPr>
            </a:pPr>
            <a:r>
              <a:rPr lang="ru-RU" sz="1400" dirty="0">
                <a:solidFill>
                  <a:srgbClr val="4CAF90"/>
                </a:solidFill>
              </a:rPr>
              <a:t>За счет чего увеличить доходы:</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200" dirty="0"/>
              <a:t>Получение </a:t>
            </a:r>
            <a:r>
              <a:rPr lang="ru-RU" sz="1200" b="1" dirty="0"/>
              <a:t>прибавки</a:t>
            </a:r>
            <a:r>
              <a:rPr lang="ru-RU" sz="1200" dirty="0"/>
              <a:t> к зарплате, повышение квалификации и переход на более высокооплачиваемую работу. Можно стать более эффективным сотрудником, заниматься самообучением, проявлять инициативу – и это отразится на величине доходов.</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200" dirty="0"/>
              <a:t>Дополнительная работа, </a:t>
            </a:r>
            <a:r>
              <a:rPr lang="ru-RU" sz="1200" b="1" dirty="0"/>
              <a:t>подработка</a:t>
            </a:r>
            <a:r>
              <a:rPr lang="ru-RU" sz="1200" dirty="0"/>
              <a:t>. Можно использовать свои увлечения, чтобы создать новый источник дохода, а возможно, дополнительный заработок будет связан со специальностью, которая приносит основной доход.</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200" dirty="0"/>
              <a:t>Реализация ненужных материальных ресурсов. Одежда, мебель, электронная техника, детские вещи – все это можно продать и использовать полученные деньги для формирования сбережений.</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200" dirty="0"/>
              <a:t>Открытие собственного малого предприятия с использованием государственной поддержки на развитие бизнеса.</a:t>
            </a:r>
          </a:p>
        </p:txBody>
      </p:sp>
      <p:sp>
        <p:nvSpPr>
          <p:cNvPr id="9" name="Shape 386"/>
          <p:cNvSpPr/>
          <p:nvPr/>
        </p:nvSpPr>
        <p:spPr>
          <a:xfrm>
            <a:off x="220132" y="4602024"/>
            <a:ext cx="2780378" cy="1754322"/>
          </a:xfrm>
          <a:prstGeom prst="rect">
            <a:avLst/>
          </a:prstGeom>
          <a:ln w="12700">
            <a:solidFill>
              <a:srgbClr val="55B8CB"/>
            </a:solidFill>
            <a:miter lim="400000"/>
          </a:ln>
          <a:extLst>
            <a:ext uri="{C572A759-6A51-4108-AA02-DFA0A04FC94B}">
              <ma14:wrappingTextBoxFlag xmlns:ma14="http://schemas.microsoft.com/office/mac/drawingml/2011/main" xmlns="" val="1"/>
            </a:ext>
          </a:extLst>
        </p:spPr>
        <p:txBody>
          <a:bodyPr lIns="45718" tIns="45718" rIns="45718" bIns="45718" anchor="b">
            <a:spAutoFit/>
          </a:bodyPr>
          <a:lstStyle/>
          <a:p>
            <a:pPr algn="ctr">
              <a:lnSpc>
                <a:spcPct val="90000"/>
              </a:lnSpc>
              <a:defRPr sz="1200">
                <a:solidFill>
                  <a:srgbClr val="808080"/>
                </a:solidFill>
                <a:latin typeface="Tahoma"/>
                <a:ea typeface="Tahoma"/>
                <a:cs typeface="Tahoma"/>
                <a:sym typeface="Tahoma"/>
              </a:defRPr>
            </a:pPr>
            <a:r>
              <a:rPr lang="ru-RU" dirty="0"/>
              <a:t>Так же постарайтесь организовать свою жизнь так, чтобы денежные  средства равномерно поступали вам из нескольких независимых источников дохода.</a:t>
            </a:r>
          </a:p>
          <a:p>
            <a:pPr algn="ctr">
              <a:lnSpc>
                <a:spcPct val="90000"/>
              </a:lnSpc>
              <a:defRPr sz="1200">
                <a:solidFill>
                  <a:srgbClr val="808080"/>
                </a:solidFill>
                <a:latin typeface="Tahoma"/>
                <a:ea typeface="Tahoma"/>
                <a:cs typeface="Tahoma"/>
                <a:sym typeface="Tahoma"/>
              </a:defRPr>
            </a:pPr>
            <a:r>
              <a:rPr lang="ru-RU" dirty="0"/>
              <a:t> </a:t>
            </a:r>
            <a:endParaRPr lang="ru-RU" sz="4400" dirty="0">
              <a:latin typeface="Calibri Light"/>
              <a:ea typeface="Calibri Light"/>
              <a:cs typeface="Calibri Light"/>
              <a:sym typeface="Calibri Light"/>
            </a:endParaRPr>
          </a:p>
          <a:p>
            <a:pPr algn="ctr">
              <a:lnSpc>
                <a:spcPct val="90000"/>
              </a:lnSpc>
              <a:defRPr sz="1200">
                <a:solidFill>
                  <a:srgbClr val="808080"/>
                </a:solidFill>
                <a:latin typeface="Tahoma"/>
                <a:ea typeface="Tahoma"/>
                <a:cs typeface="Tahoma"/>
                <a:sym typeface="Tahoma"/>
              </a:defRPr>
            </a:pPr>
            <a:r>
              <a:rPr lang="ru-RU" dirty="0"/>
              <a:t>Это позволит спокойно пережить исчезновение одного из источников и придаст вам чувство безопасности и комфорта.</a:t>
            </a:r>
          </a:p>
        </p:txBody>
      </p:sp>
    </p:spTree>
    <p:extLst>
      <p:ext uri="{BB962C8B-B14F-4D97-AF65-F5344CB8AC3E}">
        <p14:creationId xmlns:p14="http://schemas.microsoft.com/office/powerpoint/2010/main" xmlns="" val="118935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25</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Как заработать на повседневных расходах?</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grpSp>
        <p:nvGrpSpPr>
          <p:cNvPr id="30" name="Группа 29">
            <a:extLst>
              <a:ext uri="{FF2B5EF4-FFF2-40B4-BE49-F238E27FC236}">
                <a16:creationId xmlns:a16="http://schemas.microsoft.com/office/drawing/2014/main" xmlns="" id="{A19237FC-0967-B24E-85D0-0971E0E0A18D}"/>
              </a:ext>
            </a:extLst>
          </p:cNvPr>
          <p:cNvGrpSpPr/>
          <p:nvPr/>
        </p:nvGrpSpPr>
        <p:grpSpPr>
          <a:xfrm>
            <a:off x="617360" y="2363048"/>
            <a:ext cx="6197478" cy="2831416"/>
            <a:chOff x="305601" y="1921724"/>
            <a:chExt cx="6765155" cy="3309710"/>
          </a:xfrm>
        </p:grpSpPr>
        <p:sp>
          <p:nvSpPr>
            <p:cNvPr id="31" name="Прямоугольник 30"/>
            <p:cNvSpPr/>
            <p:nvPr/>
          </p:nvSpPr>
          <p:spPr>
            <a:xfrm>
              <a:off x="627795" y="1921724"/>
              <a:ext cx="6442961" cy="3309710"/>
            </a:xfrm>
            <a:prstGeom prst="rect">
              <a:avLst/>
            </a:prstGeom>
          </p:spPr>
          <p:txBody>
            <a:bodyPr wrap="square">
              <a:spAutoFit/>
            </a:bodyPr>
            <a:lstStyle/>
            <a:p>
              <a:r>
                <a:rPr lang="ru-RU" sz="1369" dirty="0">
                  <a:latin typeface="Tahoma" panose="020B0604030504040204" pitchFamily="34" charset="0"/>
                  <a:ea typeface="Tahoma" panose="020B0604030504040204" pitchFamily="34" charset="0"/>
                  <a:cs typeface="Tahoma" panose="020B0604030504040204" pitchFamily="34" charset="0"/>
                </a:rPr>
                <a:t>Карты с начислением процента на остаток. </a:t>
              </a:r>
              <a:br>
                <a:rPr lang="ru-RU" sz="1369" dirty="0">
                  <a:latin typeface="Tahoma" panose="020B0604030504040204" pitchFamily="34" charset="0"/>
                  <a:ea typeface="Tahoma" panose="020B0604030504040204" pitchFamily="34" charset="0"/>
                  <a:cs typeface="Tahoma" panose="020B0604030504040204" pitchFamily="34" charset="0"/>
                </a:rPr>
              </a:br>
              <a:r>
                <a:rPr lang="ru-RU" sz="1369" b="1" dirty="0">
                  <a:solidFill>
                    <a:srgbClr val="4CAF90"/>
                  </a:solidFill>
                  <a:latin typeface="Tahoma" panose="020B0604030504040204" pitchFamily="34" charset="0"/>
                  <a:ea typeface="Tahoma" panose="020B0604030504040204" pitchFamily="34" charset="0"/>
                  <a:cs typeface="Tahoma" panose="020B0604030504040204" pitchFamily="34" charset="0"/>
                </a:rPr>
                <a:t>+ 2-7% НА ОСТАТОК ДЕНЕГ НА СЧЕТЕ</a:t>
              </a:r>
            </a:p>
            <a:p>
              <a:endParaRPr lang="ru-RU" sz="1369" dirty="0">
                <a:latin typeface="Tahoma" panose="020B0604030504040204" pitchFamily="34" charset="0"/>
                <a:ea typeface="Tahoma" panose="020B0604030504040204" pitchFamily="34" charset="0"/>
                <a:cs typeface="Tahoma" panose="020B0604030504040204" pitchFamily="34" charset="0"/>
              </a:endParaRPr>
            </a:p>
            <a:p>
              <a:endParaRPr lang="ru-RU" sz="1369" dirty="0">
                <a:latin typeface="Tahoma" panose="020B0604030504040204" pitchFamily="34" charset="0"/>
                <a:ea typeface="Tahoma" panose="020B0604030504040204" pitchFamily="34" charset="0"/>
                <a:cs typeface="Tahoma" panose="020B0604030504040204" pitchFamily="34" charset="0"/>
              </a:endParaRPr>
            </a:p>
            <a:p>
              <a:endParaRPr lang="ru-RU" sz="1369" dirty="0">
                <a:latin typeface="Tahoma" panose="020B0604030504040204" pitchFamily="34" charset="0"/>
                <a:ea typeface="Tahoma" panose="020B0604030504040204" pitchFamily="34" charset="0"/>
                <a:cs typeface="Tahoma" panose="020B0604030504040204" pitchFamily="34" charset="0"/>
              </a:endParaRPr>
            </a:p>
            <a:p>
              <a:r>
                <a:rPr lang="ru-RU" sz="1369" dirty="0">
                  <a:latin typeface="Tahoma" panose="020B0604030504040204" pitchFamily="34" charset="0"/>
                  <a:ea typeface="Tahoma" panose="020B0604030504040204" pitchFamily="34" charset="0"/>
                  <a:cs typeface="Tahoma" panose="020B0604030504040204" pitchFamily="34" charset="0"/>
                </a:rPr>
                <a:t>Карты с начислением миль авиакомпаний или </a:t>
              </a:r>
              <a:br>
                <a:rPr lang="ru-RU" sz="1369" dirty="0">
                  <a:latin typeface="Tahoma" panose="020B0604030504040204" pitchFamily="34" charset="0"/>
                  <a:ea typeface="Tahoma" panose="020B0604030504040204" pitchFamily="34" charset="0"/>
                  <a:cs typeface="Tahoma" panose="020B0604030504040204" pitchFamily="34" charset="0"/>
                </a:rPr>
              </a:br>
              <a:r>
                <a:rPr lang="ru-RU" sz="1369" dirty="0">
                  <a:latin typeface="Tahoma" panose="020B0604030504040204" pitchFamily="34" charset="0"/>
                  <a:ea typeface="Tahoma" panose="020B0604030504040204" pitchFamily="34" charset="0"/>
                  <a:cs typeface="Tahoma" panose="020B0604030504040204" pitchFamily="34" charset="0"/>
                </a:rPr>
                <a:t>компенсацией перелетов, бронирования отелей и т.д.</a:t>
              </a:r>
            </a:p>
            <a:p>
              <a:r>
                <a:rPr lang="ru-RU" sz="1369" b="1" dirty="0">
                  <a:solidFill>
                    <a:srgbClr val="4CAF90"/>
                  </a:solidFill>
                  <a:latin typeface="Tahoma" panose="020B0604030504040204" pitchFamily="34" charset="0"/>
                  <a:ea typeface="Tahoma" panose="020B0604030504040204" pitchFamily="34" charset="0"/>
                  <a:cs typeface="Tahoma" panose="020B0604030504040204" pitchFamily="34" charset="0"/>
                </a:rPr>
                <a:t>+ 3-11% ОТ СУММ ПОКУПОК</a:t>
              </a:r>
            </a:p>
            <a:p>
              <a:endParaRPr lang="ru-RU" sz="1369" dirty="0">
                <a:latin typeface="Tahoma" panose="020B0604030504040204" pitchFamily="34" charset="0"/>
                <a:ea typeface="Tahoma" panose="020B0604030504040204" pitchFamily="34" charset="0"/>
                <a:cs typeface="Tahoma" panose="020B0604030504040204" pitchFamily="34" charset="0"/>
              </a:endParaRPr>
            </a:p>
            <a:p>
              <a:endParaRPr lang="ru-RU" sz="1369" dirty="0">
                <a:latin typeface="Tahoma" panose="020B0604030504040204" pitchFamily="34" charset="0"/>
                <a:ea typeface="Tahoma" panose="020B0604030504040204" pitchFamily="34" charset="0"/>
                <a:cs typeface="Tahoma" panose="020B0604030504040204" pitchFamily="34" charset="0"/>
              </a:endParaRPr>
            </a:p>
            <a:p>
              <a:endParaRPr lang="ru-RU" sz="1369" dirty="0">
                <a:latin typeface="Tahoma" panose="020B0604030504040204" pitchFamily="34" charset="0"/>
                <a:ea typeface="Tahoma" panose="020B0604030504040204" pitchFamily="34" charset="0"/>
                <a:cs typeface="Tahoma" panose="020B0604030504040204" pitchFamily="34" charset="0"/>
              </a:endParaRPr>
            </a:p>
            <a:p>
              <a:r>
                <a:rPr lang="ru-RU" sz="1369" dirty="0">
                  <a:latin typeface="Tahoma" panose="020B0604030504040204" pitchFamily="34" charset="0"/>
                  <a:ea typeface="Tahoma" panose="020B0604030504040204" pitchFamily="34" charset="0"/>
                  <a:cs typeface="Tahoma" panose="020B0604030504040204" pitchFamily="34" charset="0"/>
                </a:rPr>
                <a:t>Карты с частичным возвратом денег за покупки тех или иных услуг. </a:t>
              </a:r>
            </a:p>
            <a:p>
              <a:r>
                <a:rPr lang="ru-RU" sz="1369" b="1" dirty="0">
                  <a:solidFill>
                    <a:srgbClr val="4CAF90"/>
                  </a:solidFill>
                  <a:latin typeface="Tahoma" panose="020B0604030504040204" pitchFamily="34" charset="0"/>
                  <a:ea typeface="Tahoma" panose="020B0604030504040204" pitchFamily="34" charset="0"/>
                  <a:cs typeface="Tahoma" panose="020B0604030504040204" pitchFamily="34" charset="0"/>
                </a:rPr>
                <a:t>+ 1- 5% ОТ СУММЫ ПОКУПКИ</a:t>
              </a:r>
            </a:p>
          </p:txBody>
        </p:sp>
        <p:pic>
          <p:nvPicPr>
            <p:cNvPr id="32" name="Рисунок 31">
              <a:extLst>
                <a:ext uri="{FF2B5EF4-FFF2-40B4-BE49-F238E27FC236}">
                  <a16:creationId xmlns:a16="http://schemas.microsoft.com/office/drawing/2014/main" xmlns="" id="{0CE73A17-7D4F-D64F-92DD-75565A2ED624}"/>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flipH="1">
              <a:off x="305601" y="2020310"/>
              <a:ext cx="215386" cy="215386"/>
            </a:xfrm>
            <a:prstGeom prst="rect">
              <a:avLst/>
            </a:prstGeom>
          </p:spPr>
        </p:pic>
        <p:pic>
          <p:nvPicPr>
            <p:cNvPr id="33" name="Рисунок 32">
              <a:extLst>
                <a:ext uri="{FF2B5EF4-FFF2-40B4-BE49-F238E27FC236}">
                  <a16:creationId xmlns:a16="http://schemas.microsoft.com/office/drawing/2014/main" xmlns="" id="{32DF8351-7C0E-A642-BA1C-DB46DFB81EF2}"/>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flipH="1">
              <a:off x="326084" y="3239619"/>
              <a:ext cx="215386" cy="215386"/>
            </a:xfrm>
            <a:prstGeom prst="rect">
              <a:avLst/>
            </a:prstGeom>
          </p:spPr>
        </p:pic>
        <p:pic>
          <p:nvPicPr>
            <p:cNvPr id="34" name="Рисунок 33">
              <a:extLst>
                <a:ext uri="{FF2B5EF4-FFF2-40B4-BE49-F238E27FC236}">
                  <a16:creationId xmlns:a16="http://schemas.microsoft.com/office/drawing/2014/main" xmlns="" id="{53D7CAD9-2B06-C64E-B9E2-3E5628D60841}"/>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flipH="1">
              <a:off x="326085" y="4724170"/>
              <a:ext cx="215386" cy="215386"/>
            </a:xfrm>
            <a:prstGeom prst="rect">
              <a:avLst/>
            </a:prstGeom>
          </p:spPr>
        </p:pic>
      </p:grpSp>
      <p:pic>
        <p:nvPicPr>
          <p:cNvPr id="35" name="Рисунок 34">
            <a:extLst>
              <a:ext uri="{FF2B5EF4-FFF2-40B4-BE49-F238E27FC236}">
                <a16:creationId xmlns:a16="http://schemas.microsoft.com/office/drawing/2014/main" xmlns="" id="{E94C9C1E-B29A-D048-BFB2-6232F6F690C9}"/>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saturation sat="0"/>
                    </a14:imgEffect>
                    <a14:imgEffect>
                      <a14:brightnessContrast bright="20000"/>
                    </a14:imgEffect>
                  </a14:imgLayer>
                </a14:imgProps>
              </a:ext>
            </a:extLst>
          </a:blip>
          <a:srcRect l="26174" t="38805" r="24872" b="35802"/>
          <a:stretch/>
        </p:blipFill>
        <p:spPr>
          <a:xfrm>
            <a:off x="6502774" y="4310966"/>
            <a:ext cx="1996290" cy="1463618"/>
          </a:xfrm>
          <a:prstGeom prst="rect">
            <a:avLst/>
          </a:prstGeom>
        </p:spPr>
      </p:pic>
      <p:pic>
        <p:nvPicPr>
          <p:cNvPr id="8194" name="Picture 2" descr="https://im0-tub-ru.yandex.net/i?id=38e5f8008ca1e9acd21e607f6cd79d44&amp;n=33&amp;w=320&amp;h=32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05186" y="3427175"/>
            <a:ext cx="839634" cy="839634"/>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s://im0-tub-ru.yandex.net/i?id=b00efca0cfee06887f256bc1331fd914&amp;n=33&amp;w=358&amp;h=32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42556" y="2108279"/>
            <a:ext cx="964895" cy="862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1437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26</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Налоговые вычеты – </a:t>
            </a:r>
            <a:r>
              <a:rPr lang="en-US" sz="2053" b="0" dirty="0">
                <a:solidFill>
                  <a:srgbClr val="4CAF90"/>
                </a:solidFill>
              </a:rPr>
              <a:t>cash back </a:t>
            </a:r>
            <a:r>
              <a:rPr lang="ru-RU" sz="2053" b="0" dirty="0">
                <a:solidFill>
                  <a:srgbClr val="4CAF90"/>
                </a:solidFill>
              </a:rPr>
              <a:t>от государства?</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13" name="Заголовок 3">
            <a:extLst>
              <a:ext uri="{FF2B5EF4-FFF2-40B4-BE49-F238E27FC236}">
                <a16:creationId xmlns:a16="http://schemas.microsoft.com/office/drawing/2014/main" xmlns="" id="{FD94B992-B0D2-0C4A-A7C1-0EA8BD5485BA}"/>
              </a:ext>
            </a:extLst>
          </p:cNvPr>
          <p:cNvSpPr txBox="1">
            <a:spLocks/>
          </p:cNvSpPr>
          <p:nvPr/>
        </p:nvSpPr>
        <p:spPr>
          <a:xfrm>
            <a:off x="1454949" y="3044011"/>
            <a:ext cx="1354077" cy="394950"/>
          </a:xfrm>
          <a:prstGeom prst="rect">
            <a:avLst/>
          </a:prstGeom>
        </p:spPr>
        <p:txBody>
          <a:bodyPr vert="horz" lIns="78226" tIns="39113" rIns="78226" bIns="39113" rtlCol="0" anchor="t">
            <a:normAutofit/>
          </a:bodyPr>
          <a:lstStyle>
            <a:lvl1pPr algn="l" defTabSz="685800" rtl="0" eaLnBrk="1" latinLnBrk="0" hangingPunct="1">
              <a:lnSpc>
                <a:spcPct val="90000"/>
              </a:lnSpc>
              <a:spcBef>
                <a:spcPct val="0"/>
              </a:spcBef>
              <a:buNone/>
              <a:defRPr sz="2200" b="1" kern="1200">
                <a:solidFill>
                  <a:schemeClr val="accent1"/>
                </a:solidFill>
                <a:latin typeface="Tahoma" charset="0"/>
                <a:ea typeface="Tahoma" charset="0"/>
                <a:cs typeface="Tahoma" charset="0"/>
              </a:defRPr>
            </a:lvl1pPr>
          </a:lstStyle>
          <a:p>
            <a:r>
              <a:rPr lang="ru-RU" sz="1882" dirty="0">
                <a:solidFill>
                  <a:schemeClr val="tx1">
                    <a:lumMod val="65000"/>
                    <a:lumOff val="35000"/>
                  </a:schemeClr>
                </a:solidFill>
              </a:rPr>
              <a:t>15 600 р.</a:t>
            </a:r>
          </a:p>
        </p:txBody>
      </p:sp>
      <p:sp>
        <p:nvSpPr>
          <p:cNvPr id="15" name="Заголовок 3">
            <a:extLst>
              <a:ext uri="{FF2B5EF4-FFF2-40B4-BE49-F238E27FC236}">
                <a16:creationId xmlns:a16="http://schemas.microsoft.com/office/drawing/2014/main" xmlns="" id="{B8EC1FCB-B115-074D-B1D8-8654A7B2342D}"/>
              </a:ext>
            </a:extLst>
          </p:cNvPr>
          <p:cNvSpPr txBox="1">
            <a:spLocks/>
          </p:cNvSpPr>
          <p:nvPr/>
        </p:nvSpPr>
        <p:spPr>
          <a:xfrm>
            <a:off x="1319744" y="4402140"/>
            <a:ext cx="2559047" cy="312121"/>
          </a:xfrm>
          <a:prstGeom prst="rect">
            <a:avLst/>
          </a:prstGeom>
        </p:spPr>
        <p:txBody>
          <a:bodyPr vert="horz" lIns="78226" tIns="39113" rIns="78226" bIns="39113" rtlCol="0" anchor="t">
            <a:noAutofit/>
          </a:bodyPr>
          <a:lstStyle>
            <a:lvl1pPr algn="l" defTabSz="685800" rtl="0" eaLnBrk="1" latinLnBrk="0" hangingPunct="1">
              <a:lnSpc>
                <a:spcPct val="90000"/>
              </a:lnSpc>
              <a:spcBef>
                <a:spcPct val="0"/>
              </a:spcBef>
              <a:buNone/>
              <a:defRPr sz="2200" b="1" kern="1200">
                <a:solidFill>
                  <a:schemeClr val="accent1"/>
                </a:solidFill>
                <a:latin typeface="Tahoma" charset="0"/>
                <a:ea typeface="Tahoma" charset="0"/>
                <a:cs typeface="Tahoma" charset="0"/>
              </a:defRPr>
            </a:lvl1pPr>
          </a:lstStyle>
          <a:p>
            <a:r>
              <a:rPr lang="ru-RU" sz="1882" dirty="0">
                <a:solidFill>
                  <a:schemeClr val="tx1">
                    <a:lumMod val="65000"/>
                    <a:lumOff val="35000"/>
                  </a:schemeClr>
                </a:solidFill>
              </a:rPr>
              <a:t>260 000-390 000 р.</a:t>
            </a:r>
          </a:p>
        </p:txBody>
      </p:sp>
      <p:pic>
        <p:nvPicPr>
          <p:cNvPr id="16" name="Рисунок 15">
            <a:extLst>
              <a:ext uri="{FF2B5EF4-FFF2-40B4-BE49-F238E27FC236}">
                <a16:creationId xmlns:a16="http://schemas.microsoft.com/office/drawing/2014/main" xmlns="" id="{6C3901C9-F95B-3D44-978E-4A7097ED2BFA}"/>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704051" y="2321756"/>
            <a:ext cx="444683" cy="444683"/>
          </a:xfrm>
          <a:prstGeom prst="rect">
            <a:avLst/>
          </a:prstGeom>
        </p:spPr>
      </p:pic>
      <p:pic>
        <p:nvPicPr>
          <p:cNvPr id="17" name="Рисунок 16">
            <a:extLst>
              <a:ext uri="{FF2B5EF4-FFF2-40B4-BE49-F238E27FC236}">
                <a16:creationId xmlns:a16="http://schemas.microsoft.com/office/drawing/2014/main" xmlns="" id="{BF754815-FC0E-CF43-9C6F-93762CE40EE5}"/>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676319" y="2875211"/>
            <a:ext cx="500144" cy="500144"/>
          </a:xfrm>
          <a:prstGeom prst="rect">
            <a:avLst/>
          </a:prstGeom>
        </p:spPr>
      </p:pic>
      <p:pic>
        <p:nvPicPr>
          <p:cNvPr id="18" name="Рисунок 17">
            <a:extLst>
              <a:ext uri="{FF2B5EF4-FFF2-40B4-BE49-F238E27FC236}">
                <a16:creationId xmlns:a16="http://schemas.microsoft.com/office/drawing/2014/main" xmlns="" id="{B1A98CE8-AD6C-FE40-924D-888852D0636C}"/>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676320" y="3484127"/>
            <a:ext cx="500145" cy="500145"/>
          </a:xfrm>
          <a:prstGeom prst="rect">
            <a:avLst/>
          </a:prstGeom>
        </p:spPr>
      </p:pic>
      <p:sp>
        <p:nvSpPr>
          <p:cNvPr id="19" name="Закрывающая фигурная скобка 23">
            <a:extLst>
              <a:ext uri="{FF2B5EF4-FFF2-40B4-BE49-F238E27FC236}">
                <a16:creationId xmlns:a16="http://schemas.microsoft.com/office/drawing/2014/main" xmlns="" id="{166907C1-E806-6848-B338-6E604DA80E4F}"/>
              </a:ext>
            </a:extLst>
          </p:cNvPr>
          <p:cNvSpPr/>
          <p:nvPr/>
        </p:nvSpPr>
        <p:spPr>
          <a:xfrm>
            <a:off x="1319743" y="2393852"/>
            <a:ext cx="166152" cy="1649099"/>
          </a:xfrm>
          <a:prstGeom prst="rightBrace">
            <a:avLst/>
          </a:prstGeom>
          <a:ln>
            <a:solidFill>
              <a:srgbClr val="4CAF9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ru-RU" sz="1540" dirty="0">
              <a:solidFill>
                <a:srgbClr val="4CAF90"/>
              </a:solidFill>
            </a:endParaRPr>
          </a:p>
        </p:txBody>
      </p:sp>
      <p:pic>
        <p:nvPicPr>
          <p:cNvPr id="20" name="Рисунок 19">
            <a:extLst>
              <a:ext uri="{FF2B5EF4-FFF2-40B4-BE49-F238E27FC236}">
                <a16:creationId xmlns:a16="http://schemas.microsoft.com/office/drawing/2014/main" xmlns="" id="{EC3D202E-B140-7446-B38D-181C063DFE36}"/>
              </a:ext>
            </a:extLst>
          </p:cNvPr>
          <p:cNvPicPr>
            <a:picLocks noChangeAspect="1"/>
          </p:cNvPicPr>
          <p:nvPr/>
        </p:nvPicPr>
        <p:blipFill>
          <a:blip r:embed="rId9" cstate="print">
            <a:extLst>
              <a:ext uri="{96DAC541-7B7A-43D3-8B79-37D633B846F1}">
                <asvg:svgBlip xmlns:asvg="http://schemas.microsoft.com/office/drawing/2016/SVG/main" xmlns="" r:embed="rId10"/>
              </a:ext>
            </a:extLst>
          </a:blip>
          <a:stretch>
            <a:fillRect/>
          </a:stretch>
        </p:blipFill>
        <p:spPr>
          <a:xfrm>
            <a:off x="567082" y="4212416"/>
            <a:ext cx="500865" cy="500865"/>
          </a:xfrm>
          <a:prstGeom prst="rect">
            <a:avLst/>
          </a:prstGeom>
        </p:spPr>
      </p:pic>
      <p:sp>
        <p:nvSpPr>
          <p:cNvPr id="21" name="Заголовок 3">
            <a:extLst>
              <a:ext uri="{FF2B5EF4-FFF2-40B4-BE49-F238E27FC236}">
                <a16:creationId xmlns:a16="http://schemas.microsoft.com/office/drawing/2014/main" xmlns="" id="{B8EC1FCB-B115-074D-B1D8-8654A7B2342D}"/>
              </a:ext>
            </a:extLst>
          </p:cNvPr>
          <p:cNvSpPr txBox="1">
            <a:spLocks/>
          </p:cNvSpPr>
          <p:nvPr/>
        </p:nvSpPr>
        <p:spPr>
          <a:xfrm>
            <a:off x="1352136" y="5203465"/>
            <a:ext cx="2559047" cy="312121"/>
          </a:xfrm>
          <a:prstGeom prst="rect">
            <a:avLst/>
          </a:prstGeom>
        </p:spPr>
        <p:txBody>
          <a:bodyPr vert="horz" lIns="78226" tIns="39113" rIns="78226" bIns="39113" rtlCol="0" anchor="t">
            <a:noAutofit/>
          </a:bodyPr>
          <a:lstStyle>
            <a:lvl1pPr algn="l" defTabSz="685800" rtl="0" eaLnBrk="1" latinLnBrk="0" hangingPunct="1">
              <a:lnSpc>
                <a:spcPct val="90000"/>
              </a:lnSpc>
              <a:spcBef>
                <a:spcPct val="0"/>
              </a:spcBef>
              <a:buNone/>
              <a:defRPr sz="2200" b="1" kern="1200">
                <a:solidFill>
                  <a:schemeClr val="accent1"/>
                </a:solidFill>
                <a:latin typeface="Tahoma" charset="0"/>
                <a:ea typeface="Tahoma" charset="0"/>
                <a:cs typeface="Tahoma" charset="0"/>
              </a:defRPr>
            </a:lvl1pPr>
          </a:lstStyle>
          <a:p>
            <a:r>
              <a:rPr lang="ru-RU" sz="1882" dirty="0">
                <a:solidFill>
                  <a:schemeClr val="tx1">
                    <a:lumMod val="65000"/>
                    <a:lumOff val="35000"/>
                  </a:schemeClr>
                </a:solidFill>
              </a:rPr>
              <a:t>52 000 р.</a:t>
            </a:r>
          </a:p>
        </p:txBody>
      </p:sp>
      <p:pic>
        <p:nvPicPr>
          <p:cNvPr id="12290" name="Picture 2" descr="https://im0-tub-ru.yandex.net/i?id=113f700be53dd4c2ca6e7c44a0dab67e&amp;n=33&amp;w=320&amp;h=32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76320" y="5060602"/>
            <a:ext cx="454984" cy="454984"/>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Прямоугольник 21">
            <a:extLst>
              <a:ext uri="{FF2B5EF4-FFF2-40B4-BE49-F238E27FC236}">
                <a16:creationId xmlns:a16="http://schemas.microsoft.com/office/drawing/2014/main" xmlns="" id="{E3F4E9F2-41CC-6347-A5B6-26C7223D3B88}"/>
              </a:ext>
            </a:extLst>
          </p:cNvPr>
          <p:cNvSpPr/>
          <p:nvPr/>
        </p:nvSpPr>
        <p:spPr>
          <a:xfrm>
            <a:off x="4130588" y="2075415"/>
            <a:ext cx="4539440" cy="1277273"/>
          </a:xfrm>
          <a:prstGeom prst="rect">
            <a:avLst/>
          </a:prstGeom>
        </p:spPr>
        <p:txBody>
          <a:bodyPr wrap="square">
            <a:spAutoFit/>
          </a:bodyPr>
          <a:lstStyle/>
          <a:p>
            <a:r>
              <a:rPr lang="ru-RU" sz="1540" b="1" dirty="0">
                <a:solidFill>
                  <a:srgbClr val="4CAF90"/>
                </a:solidFill>
                <a:latin typeface="Tahoma" panose="020B0604030504040204" pitchFamily="34" charset="0"/>
                <a:ea typeface="Tahoma" panose="020B0604030504040204" pitchFamily="34" charset="0"/>
                <a:cs typeface="Tahoma" panose="020B0604030504040204" pitchFamily="34" charset="0"/>
              </a:rPr>
              <a:t>Виды налоговых вычетов</a:t>
            </a:r>
          </a:p>
          <a:p>
            <a:pPr marL="293351" indent="-293351">
              <a:buFont typeface="Wingdings" panose="05000000000000000000" pitchFamily="2" charset="2"/>
              <a:buChar char="§"/>
            </a:pPr>
            <a:r>
              <a:rPr lang="ru-RU" sz="1540" dirty="0">
                <a:latin typeface="Tahoma" panose="020B0604030504040204" pitchFamily="34" charset="0"/>
                <a:ea typeface="Tahoma" panose="020B0604030504040204" pitchFamily="34" charset="0"/>
                <a:cs typeface="Tahoma" panose="020B0604030504040204" pitchFamily="34" charset="0"/>
              </a:rPr>
              <a:t>Стандартные налоговые вычеты</a:t>
            </a:r>
          </a:p>
          <a:p>
            <a:pPr marL="293351" indent="-293351">
              <a:buFont typeface="Wingdings" panose="05000000000000000000" pitchFamily="2" charset="2"/>
              <a:buChar char="§"/>
            </a:pPr>
            <a:r>
              <a:rPr lang="ru-RU" sz="1540" dirty="0">
                <a:latin typeface="Tahoma" panose="020B0604030504040204" pitchFamily="34" charset="0"/>
                <a:ea typeface="Tahoma" panose="020B0604030504040204" pitchFamily="34" charset="0"/>
                <a:cs typeface="Tahoma" panose="020B0604030504040204" pitchFamily="34" charset="0"/>
              </a:rPr>
              <a:t>Социальные налоговые вычеты</a:t>
            </a:r>
          </a:p>
          <a:p>
            <a:pPr marL="293351" indent="-293351">
              <a:buFont typeface="Wingdings" panose="05000000000000000000" pitchFamily="2" charset="2"/>
              <a:buChar char="§"/>
            </a:pPr>
            <a:r>
              <a:rPr lang="ru-RU" sz="1540" dirty="0">
                <a:latin typeface="Tahoma" panose="020B0604030504040204" pitchFamily="34" charset="0"/>
                <a:ea typeface="Tahoma" panose="020B0604030504040204" pitchFamily="34" charset="0"/>
                <a:cs typeface="Tahoma" panose="020B0604030504040204" pitchFamily="34" charset="0"/>
              </a:rPr>
              <a:t>Инвестиционные налоговые вычеты</a:t>
            </a:r>
          </a:p>
          <a:p>
            <a:pPr marL="293351" indent="-293351">
              <a:buFont typeface="Wingdings" panose="05000000000000000000" pitchFamily="2" charset="2"/>
              <a:buChar char="§"/>
            </a:pPr>
            <a:r>
              <a:rPr lang="ru-RU" sz="1540" dirty="0">
                <a:latin typeface="Tahoma" panose="020B0604030504040204" pitchFamily="34" charset="0"/>
                <a:ea typeface="Tahoma" panose="020B0604030504040204" pitchFamily="34" charset="0"/>
                <a:cs typeface="Tahoma" panose="020B0604030504040204" pitchFamily="34" charset="0"/>
              </a:rPr>
              <a:t>Имущественные налоговые вычеты</a:t>
            </a:r>
          </a:p>
        </p:txBody>
      </p:sp>
      <p:sp>
        <p:nvSpPr>
          <p:cNvPr id="4" name="Прямоугольник 3"/>
          <p:cNvSpPr/>
          <p:nvPr/>
        </p:nvSpPr>
        <p:spPr>
          <a:xfrm>
            <a:off x="4130587" y="3738166"/>
            <a:ext cx="4608366" cy="2462213"/>
          </a:xfrm>
          <a:prstGeom prst="rect">
            <a:avLst/>
          </a:prstGeom>
        </p:spPr>
        <p:txBody>
          <a:bodyPr wrap="square">
            <a:spAutoFit/>
          </a:bodyPr>
          <a:lstStyle/>
          <a:p>
            <a:pPr algn="just"/>
            <a:r>
              <a:rPr lang="ru-RU" sz="1540" b="1" dirty="0">
                <a:solidFill>
                  <a:srgbClr val="4CAF90"/>
                </a:solidFill>
                <a:latin typeface="Tahoma" panose="020B0604030504040204" pitchFamily="34" charset="0"/>
                <a:ea typeface="Tahoma" panose="020B0604030504040204" pitchFamily="34" charset="0"/>
                <a:cs typeface="Tahoma" panose="020B0604030504040204" pitchFamily="34" charset="0"/>
              </a:rPr>
              <a:t>Способы подачи декларации 3-НДФЛ:</a:t>
            </a:r>
          </a:p>
          <a:p>
            <a:pPr marL="244459" indent="-244459" algn="just">
              <a:buFont typeface="Wingdings" panose="05000000000000000000" pitchFamily="2" charset="2"/>
              <a:buChar char="§"/>
            </a:pPr>
            <a:r>
              <a:rPr lang="ru-RU" sz="1540" dirty="0">
                <a:latin typeface="Tahoma" panose="020B0604030504040204" pitchFamily="34" charset="0"/>
                <a:ea typeface="Tahoma" panose="020B0604030504040204" pitchFamily="34" charset="0"/>
                <a:cs typeface="Tahoma" panose="020B0604030504040204" pitchFamily="34" charset="0"/>
              </a:rPr>
              <a:t>Лично налогоплательщиком в налоговой инспекции по месту регистрации</a:t>
            </a:r>
          </a:p>
          <a:p>
            <a:pPr marL="244459" indent="-244459" algn="just">
              <a:buFont typeface="Wingdings" panose="05000000000000000000" pitchFamily="2" charset="2"/>
              <a:buChar char="§"/>
            </a:pPr>
            <a:r>
              <a:rPr lang="ru-RU" sz="1540" dirty="0">
                <a:latin typeface="Tahoma" panose="020B0604030504040204" pitchFamily="34" charset="0"/>
                <a:ea typeface="Tahoma" panose="020B0604030504040204" pitchFamily="34" charset="0"/>
                <a:cs typeface="Tahoma" panose="020B0604030504040204" pitchFamily="34" charset="0"/>
              </a:rPr>
              <a:t>Законным представителем в ИФНС на основании доверенности</a:t>
            </a:r>
          </a:p>
          <a:p>
            <a:pPr marL="244459" indent="-244459" algn="just">
              <a:buFont typeface="Wingdings" panose="05000000000000000000" pitchFamily="2" charset="2"/>
              <a:buChar char="§"/>
            </a:pPr>
            <a:r>
              <a:rPr lang="ru-RU" sz="1540" dirty="0">
                <a:latin typeface="Tahoma" panose="020B0604030504040204" pitchFamily="34" charset="0"/>
                <a:ea typeface="Tahoma" panose="020B0604030504040204" pitchFamily="34" charset="0"/>
                <a:cs typeface="Tahoma" panose="020B0604030504040204" pitchFamily="34" charset="0"/>
              </a:rPr>
              <a:t>Через "Портал </a:t>
            </a:r>
            <a:r>
              <a:rPr lang="ru-RU" sz="1540" dirty="0" err="1">
                <a:latin typeface="Tahoma" panose="020B0604030504040204" pitchFamily="34" charset="0"/>
                <a:ea typeface="Tahoma" panose="020B0604030504040204" pitchFamily="34" charset="0"/>
                <a:cs typeface="Tahoma" panose="020B0604030504040204" pitchFamily="34" charset="0"/>
              </a:rPr>
              <a:t>госуслуг</a:t>
            </a:r>
            <a:r>
              <a:rPr lang="ru-RU" sz="1540" dirty="0">
                <a:latin typeface="Tahoma" panose="020B0604030504040204" pitchFamily="34" charset="0"/>
                <a:ea typeface="Tahoma" panose="020B0604030504040204" pitchFamily="34" charset="0"/>
                <a:cs typeface="Tahoma" panose="020B0604030504040204" pitchFamily="34" charset="0"/>
              </a:rPr>
              <a:t>" в электронном виде</a:t>
            </a:r>
          </a:p>
          <a:p>
            <a:pPr marL="244459" indent="-244459" algn="just">
              <a:buFont typeface="Wingdings" panose="05000000000000000000" pitchFamily="2" charset="2"/>
              <a:buChar char="§"/>
            </a:pPr>
            <a:r>
              <a:rPr lang="ru-RU" sz="1540" dirty="0">
                <a:latin typeface="Tahoma" panose="020B0604030504040204" pitchFamily="34" charset="0"/>
                <a:ea typeface="Tahoma" panose="020B0604030504040204" pitchFamily="34" charset="0"/>
                <a:cs typeface="Tahoma" panose="020B0604030504040204" pitchFamily="34" charset="0"/>
              </a:rPr>
              <a:t>Через "Личный кабинет налогоплательщика" (онлайн заполнение)</a:t>
            </a:r>
          </a:p>
          <a:p>
            <a:pPr marL="244459" indent="-244459" algn="just">
              <a:buFont typeface="Wingdings" panose="05000000000000000000" pitchFamily="2" charset="2"/>
              <a:buChar char="§"/>
            </a:pPr>
            <a:r>
              <a:rPr lang="ru-RU" sz="1540" dirty="0">
                <a:latin typeface="Tahoma" panose="020B0604030504040204" pitchFamily="34" charset="0"/>
                <a:ea typeface="Tahoma" panose="020B0604030504040204" pitchFamily="34" charset="0"/>
                <a:cs typeface="Tahoma" panose="020B0604030504040204" pitchFamily="34" charset="0"/>
              </a:rPr>
              <a:t>Посредством почтовой отправки ценного письма</a:t>
            </a:r>
          </a:p>
        </p:txBody>
      </p:sp>
    </p:spTree>
    <p:extLst>
      <p:ext uri="{BB962C8B-B14F-4D97-AF65-F5344CB8AC3E}">
        <p14:creationId xmlns:p14="http://schemas.microsoft.com/office/powerpoint/2010/main" xmlns="" val="2279770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27</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Банк в кармане</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2" name="Прямоугольник 1"/>
          <p:cNvSpPr/>
          <p:nvPr/>
        </p:nvSpPr>
        <p:spPr>
          <a:xfrm>
            <a:off x="1064637" y="5541918"/>
            <a:ext cx="3582349" cy="513730"/>
          </a:xfrm>
          <a:prstGeom prst="rect">
            <a:avLst/>
          </a:prstGeom>
        </p:spPr>
        <p:txBody>
          <a:bodyPr wrap="squar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Оплата без комиссии налогов и штрафов, </a:t>
            </a:r>
          </a:p>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сотовой связи и интернета, услуг ЖКХ</a:t>
            </a:r>
            <a:endParaRPr lang="ru-RU" sz="1369" dirty="0">
              <a:latin typeface="Tahoma" panose="020B0604030504040204" pitchFamily="34" charset="0"/>
              <a:ea typeface="Tahoma" panose="020B0604030504040204" pitchFamily="34" charset="0"/>
              <a:cs typeface="Tahoma" panose="020B0604030504040204" pitchFamily="34" charset="0"/>
            </a:endParaRPr>
          </a:p>
        </p:txBody>
      </p:sp>
      <p:sp>
        <p:nvSpPr>
          <p:cNvPr id="5" name="Прямоугольник 4"/>
          <p:cNvSpPr/>
          <p:nvPr/>
        </p:nvSpPr>
        <p:spPr>
          <a:xfrm>
            <a:off x="1120033" y="3471663"/>
            <a:ext cx="2396810" cy="513730"/>
          </a:xfrm>
          <a:prstGeom prst="rect">
            <a:avLst/>
          </a:prstGeom>
        </p:spPr>
        <p:txBody>
          <a:bodyPr wrap="non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Перевод с карты на карту, </a:t>
            </a:r>
          </a:p>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со счета на счет</a:t>
            </a:r>
            <a:endParaRPr lang="ru-RU" sz="1369" dirty="0">
              <a:latin typeface="Tahoma" panose="020B0604030504040204" pitchFamily="34" charset="0"/>
              <a:ea typeface="Tahoma" panose="020B0604030504040204" pitchFamily="34" charset="0"/>
              <a:cs typeface="Tahoma" panose="020B0604030504040204" pitchFamily="34" charset="0"/>
            </a:endParaRPr>
          </a:p>
        </p:txBody>
      </p:sp>
      <p:sp>
        <p:nvSpPr>
          <p:cNvPr id="6" name="Прямоугольник 5"/>
          <p:cNvSpPr/>
          <p:nvPr/>
        </p:nvSpPr>
        <p:spPr>
          <a:xfrm>
            <a:off x="1090492" y="4252059"/>
            <a:ext cx="1380506" cy="303032"/>
          </a:xfrm>
          <a:prstGeom prst="rect">
            <a:avLst/>
          </a:prstGeom>
        </p:spPr>
        <p:txBody>
          <a:bodyPr wrap="non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Обмен валюты</a:t>
            </a:r>
            <a:endParaRPr lang="ru-RU" sz="1369" dirty="0">
              <a:latin typeface="Tahoma" panose="020B0604030504040204" pitchFamily="34" charset="0"/>
              <a:ea typeface="Tahoma" panose="020B0604030504040204" pitchFamily="34" charset="0"/>
              <a:cs typeface="Tahoma" panose="020B0604030504040204" pitchFamily="34" charset="0"/>
            </a:endParaRPr>
          </a:p>
        </p:txBody>
      </p:sp>
      <p:sp>
        <p:nvSpPr>
          <p:cNvPr id="7" name="Прямоугольник 6"/>
          <p:cNvSpPr/>
          <p:nvPr/>
        </p:nvSpPr>
        <p:spPr>
          <a:xfrm>
            <a:off x="1079783" y="2687923"/>
            <a:ext cx="2856872" cy="303032"/>
          </a:xfrm>
          <a:prstGeom prst="rect">
            <a:avLst/>
          </a:prstGeom>
        </p:spPr>
        <p:txBody>
          <a:bodyPr wrap="non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Открытие и пополнение вкладов</a:t>
            </a:r>
            <a:endParaRPr lang="ru-RU" sz="1369" dirty="0">
              <a:latin typeface="Tahoma" panose="020B0604030504040204" pitchFamily="34" charset="0"/>
              <a:ea typeface="Tahoma" panose="020B0604030504040204" pitchFamily="34" charset="0"/>
              <a:cs typeface="Tahoma" panose="020B0604030504040204" pitchFamily="34" charset="0"/>
            </a:endParaRPr>
          </a:p>
        </p:txBody>
      </p:sp>
      <p:sp>
        <p:nvSpPr>
          <p:cNvPr id="8" name="Прямоугольник 7"/>
          <p:cNvSpPr/>
          <p:nvPr/>
        </p:nvSpPr>
        <p:spPr>
          <a:xfrm>
            <a:off x="6156091" y="2800524"/>
            <a:ext cx="2226892" cy="303032"/>
          </a:xfrm>
          <a:prstGeom prst="rect">
            <a:avLst/>
          </a:prstGeom>
        </p:spPr>
        <p:txBody>
          <a:bodyPr wrap="non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Настройка </a:t>
            </a:r>
            <a:r>
              <a:rPr lang="ru-RU" sz="1369" dirty="0" err="1">
                <a:solidFill>
                  <a:srgbClr val="282423"/>
                </a:solidFill>
                <a:latin typeface="Tahoma" panose="020B0604030504040204" pitchFamily="34" charset="0"/>
                <a:ea typeface="Tahoma" panose="020B0604030504040204" pitchFamily="34" charset="0"/>
                <a:cs typeface="Tahoma" panose="020B0604030504040204" pitchFamily="34" charset="0"/>
              </a:rPr>
              <a:t>автоплатежей</a:t>
            </a:r>
            <a:endParaRPr lang="ru-RU" sz="1369" dirty="0">
              <a:latin typeface="Tahoma" panose="020B0604030504040204" pitchFamily="34" charset="0"/>
              <a:ea typeface="Tahoma" panose="020B0604030504040204" pitchFamily="34" charset="0"/>
              <a:cs typeface="Tahoma" panose="020B0604030504040204" pitchFamily="34" charset="0"/>
            </a:endParaRPr>
          </a:p>
        </p:txBody>
      </p:sp>
      <p:sp>
        <p:nvSpPr>
          <p:cNvPr id="9" name="Прямоугольник 8"/>
          <p:cNvSpPr/>
          <p:nvPr/>
        </p:nvSpPr>
        <p:spPr>
          <a:xfrm>
            <a:off x="1075557" y="2057594"/>
            <a:ext cx="2034531" cy="303032"/>
          </a:xfrm>
          <a:prstGeom prst="rect">
            <a:avLst/>
          </a:prstGeom>
        </p:spPr>
        <p:txBody>
          <a:bodyPr wrap="non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Контроль средств 24/7</a:t>
            </a:r>
            <a:endParaRPr lang="ru-RU" sz="1369" dirty="0">
              <a:latin typeface="Tahoma" panose="020B0604030504040204" pitchFamily="34" charset="0"/>
              <a:ea typeface="Tahoma" panose="020B0604030504040204" pitchFamily="34" charset="0"/>
              <a:cs typeface="Tahoma" panose="020B0604030504040204" pitchFamily="34" charset="0"/>
            </a:endParaRPr>
          </a:p>
        </p:txBody>
      </p:sp>
      <p:sp>
        <p:nvSpPr>
          <p:cNvPr id="10" name="Прямоугольник 9"/>
          <p:cNvSpPr/>
          <p:nvPr/>
        </p:nvSpPr>
        <p:spPr>
          <a:xfrm>
            <a:off x="6212312" y="3417140"/>
            <a:ext cx="2526302" cy="513730"/>
          </a:xfrm>
          <a:prstGeom prst="rect">
            <a:avLst/>
          </a:prstGeom>
        </p:spPr>
        <p:txBody>
          <a:bodyPr wrap="squar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Дистанционная связь с сотрудником банка</a:t>
            </a:r>
            <a:endParaRPr lang="ru-RU" sz="1369" dirty="0">
              <a:latin typeface="Tahoma" panose="020B0604030504040204" pitchFamily="34" charset="0"/>
              <a:ea typeface="Tahoma" panose="020B0604030504040204" pitchFamily="34" charset="0"/>
              <a:cs typeface="Tahoma" panose="020B0604030504040204" pitchFamily="34" charset="0"/>
            </a:endParaRPr>
          </a:p>
        </p:txBody>
      </p:sp>
      <p:pic>
        <p:nvPicPr>
          <p:cNvPr id="11" name="Рисунок 10"/>
          <p:cNvPicPr>
            <a:picLocks noChangeAspect="1"/>
          </p:cNvPicPr>
          <p:nvPr/>
        </p:nvPicPr>
        <p:blipFill>
          <a:blip r:embed="rId3"/>
          <a:stretch>
            <a:fillRect/>
          </a:stretch>
        </p:blipFill>
        <p:spPr>
          <a:xfrm>
            <a:off x="415357" y="3508143"/>
            <a:ext cx="635585" cy="480763"/>
          </a:xfrm>
          <a:prstGeom prst="rect">
            <a:avLst/>
          </a:prstGeom>
        </p:spPr>
      </p:pic>
      <p:pic>
        <p:nvPicPr>
          <p:cNvPr id="12" name="Рисунок 11"/>
          <p:cNvPicPr>
            <a:picLocks noChangeAspect="1"/>
          </p:cNvPicPr>
          <p:nvPr/>
        </p:nvPicPr>
        <p:blipFill>
          <a:blip r:embed="rId4"/>
          <a:stretch>
            <a:fillRect/>
          </a:stretch>
        </p:blipFill>
        <p:spPr>
          <a:xfrm>
            <a:off x="374896" y="4195497"/>
            <a:ext cx="594842" cy="505208"/>
          </a:xfrm>
          <a:prstGeom prst="rect">
            <a:avLst/>
          </a:prstGeom>
        </p:spPr>
      </p:pic>
      <p:pic>
        <p:nvPicPr>
          <p:cNvPr id="23" name="Рисунок 22"/>
          <p:cNvPicPr>
            <a:picLocks noChangeAspect="1"/>
          </p:cNvPicPr>
          <p:nvPr/>
        </p:nvPicPr>
        <p:blipFill>
          <a:blip r:embed="rId5"/>
          <a:stretch>
            <a:fillRect/>
          </a:stretch>
        </p:blipFill>
        <p:spPr>
          <a:xfrm>
            <a:off x="374896" y="2614519"/>
            <a:ext cx="651882" cy="594842"/>
          </a:xfrm>
          <a:prstGeom prst="rect">
            <a:avLst/>
          </a:prstGeom>
        </p:spPr>
      </p:pic>
      <p:pic>
        <p:nvPicPr>
          <p:cNvPr id="24" name="Рисунок 23"/>
          <p:cNvPicPr>
            <a:picLocks noChangeAspect="1"/>
          </p:cNvPicPr>
          <p:nvPr/>
        </p:nvPicPr>
        <p:blipFill>
          <a:blip r:embed="rId6"/>
          <a:stretch>
            <a:fillRect/>
          </a:stretch>
        </p:blipFill>
        <p:spPr>
          <a:xfrm>
            <a:off x="362502" y="1880969"/>
            <a:ext cx="717070" cy="643733"/>
          </a:xfrm>
          <a:prstGeom prst="rect">
            <a:avLst/>
          </a:prstGeom>
        </p:spPr>
      </p:pic>
      <p:pic>
        <p:nvPicPr>
          <p:cNvPr id="25" name="Рисунок 24"/>
          <p:cNvPicPr>
            <a:picLocks noChangeAspect="1"/>
          </p:cNvPicPr>
          <p:nvPr/>
        </p:nvPicPr>
        <p:blipFill>
          <a:blip r:embed="rId7"/>
          <a:stretch>
            <a:fillRect/>
          </a:stretch>
        </p:blipFill>
        <p:spPr>
          <a:xfrm>
            <a:off x="5372690" y="1925401"/>
            <a:ext cx="684476" cy="627436"/>
          </a:xfrm>
          <a:prstGeom prst="rect">
            <a:avLst/>
          </a:prstGeom>
        </p:spPr>
      </p:pic>
      <p:pic>
        <p:nvPicPr>
          <p:cNvPr id="26" name="Рисунок 25"/>
          <p:cNvPicPr>
            <a:picLocks noChangeAspect="1"/>
          </p:cNvPicPr>
          <p:nvPr/>
        </p:nvPicPr>
        <p:blipFill>
          <a:blip r:embed="rId8"/>
          <a:stretch>
            <a:fillRect/>
          </a:stretch>
        </p:blipFill>
        <p:spPr>
          <a:xfrm>
            <a:off x="317856" y="4806114"/>
            <a:ext cx="708921" cy="668179"/>
          </a:xfrm>
          <a:prstGeom prst="rect">
            <a:avLst/>
          </a:prstGeom>
        </p:spPr>
      </p:pic>
      <p:pic>
        <p:nvPicPr>
          <p:cNvPr id="13316" name="Picture 4" descr="https://im0-tub-ru.yandex.net/i?id=a582a1935fcfab5139c73bd90a988127&amp;n=33&amp;w=480&amp;h=252"/>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21261" r="20223"/>
          <a:stretch/>
        </p:blipFill>
        <p:spPr bwMode="auto">
          <a:xfrm>
            <a:off x="5473107" y="3674287"/>
            <a:ext cx="423649" cy="380098"/>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Прямоугольник 30"/>
          <p:cNvSpPr/>
          <p:nvPr/>
        </p:nvSpPr>
        <p:spPr>
          <a:xfrm>
            <a:off x="1128969" y="4995389"/>
            <a:ext cx="2560316" cy="303032"/>
          </a:xfrm>
          <a:prstGeom prst="rect">
            <a:avLst/>
          </a:prstGeom>
        </p:spPr>
        <p:txBody>
          <a:bodyPr wrap="non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Снятие и внесение наличных</a:t>
            </a:r>
            <a:endParaRPr lang="ru-RU" sz="1369" dirty="0">
              <a:latin typeface="Tahoma" panose="020B0604030504040204" pitchFamily="34" charset="0"/>
              <a:ea typeface="Tahoma" panose="020B0604030504040204" pitchFamily="34" charset="0"/>
              <a:cs typeface="Tahoma" panose="020B0604030504040204" pitchFamily="34" charset="0"/>
            </a:endParaRPr>
          </a:p>
        </p:txBody>
      </p:sp>
      <p:pic>
        <p:nvPicPr>
          <p:cNvPr id="13318" name="Picture 6" descr="https://im0-tub-ru.yandex.net/i?id=a6435c06b601efafb9fdd37b2b4d3567&amp;n=33&amp;w=296&amp;h=320"/>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b="13968"/>
          <a:stretch/>
        </p:blipFill>
        <p:spPr bwMode="auto">
          <a:xfrm>
            <a:off x="5441406" y="4280623"/>
            <a:ext cx="523500" cy="486895"/>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Прямоугольник 32"/>
          <p:cNvSpPr/>
          <p:nvPr/>
        </p:nvSpPr>
        <p:spPr>
          <a:xfrm>
            <a:off x="6212312" y="4131063"/>
            <a:ext cx="2526302" cy="513730"/>
          </a:xfrm>
          <a:prstGeom prst="rect">
            <a:avLst/>
          </a:prstGeom>
        </p:spPr>
        <p:txBody>
          <a:bodyPr wrap="squar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Удаленное оформление кредита, страховки</a:t>
            </a:r>
            <a:endParaRPr lang="ru-RU" sz="1369" dirty="0">
              <a:latin typeface="Tahoma" panose="020B0604030504040204" pitchFamily="34" charset="0"/>
              <a:ea typeface="Tahoma" panose="020B0604030504040204" pitchFamily="34" charset="0"/>
              <a:cs typeface="Tahoma" panose="020B0604030504040204" pitchFamily="34" charset="0"/>
            </a:endParaRPr>
          </a:p>
        </p:txBody>
      </p:sp>
      <p:pic>
        <p:nvPicPr>
          <p:cNvPr id="13320" name="Picture 8" descr="https://im0-tub-ru.yandex.net/i?id=3a77a3d1f396dfdb44854c0d01109fee&amp;n=33&amp;w=294&amp;h=32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477684" y="5040794"/>
            <a:ext cx="447673" cy="487263"/>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Прямоугольник 34"/>
          <p:cNvSpPr/>
          <p:nvPr/>
        </p:nvSpPr>
        <p:spPr>
          <a:xfrm>
            <a:off x="6212312" y="4918157"/>
            <a:ext cx="2526302" cy="513730"/>
          </a:xfrm>
          <a:prstGeom prst="rect">
            <a:avLst/>
          </a:prstGeom>
        </p:spPr>
        <p:txBody>
          <a:bodyPr wrap="squar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Безопасность проведения банковских операций</a:t>
            </a:r>
            <a:endParaRPr lang="ru-RU" sz="1369" dirty="0">
              <a:latin typeface="Tahoma" panose="020B0604030504040204" pitchFamily="34" charset="0"/>
              <a:ea typeface="Tahoma" panose="020B0604030504040204" pitchFamily="34" charset="0"/>
              <a:cs typeface="Tahoma" panose="020B0604030504040204" pitchFamily="34" charset="0"/>
            </a:endParaRPr>
          </a:p>
        </p:txBody>
      </p:sp>
      <p:sp>
        <p:nvSpPr>
          <p:cNvPr id="36" name="Прямоугольник 35"/>
          <p:cNvSpPr/>
          <p:nvPr/>
        </p:nvSpPr>
        <p:spPr>
          <a:xfrm>
            <a:off x="6156429" y="2045565"/>
            <a:ext cx="1959191" cy="303032"/>
          </a:xfrm>
          <a:prstGeom prst="rect">
            <a:avLst/>
          </a:prstGeom>
        </p:spPr>
        <p:txBody>
          <a:bodyPr wrap="non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Платежи по кредитам</a:t>
            </a:r>
            <a:endParaRPr lang="ru-RU" sz="1369" dirty="0">
              <a:latin typeface="Tahoma" panose="020B0604030504040204" pitchFamily="34" charset="0"/>
              <a:ea typeface="Tahoma" panose="020B0604030504040204" pitchFamily="34" charset="0"/>
              <a:cs typeface="Tahoma" panose="020B0604030504040204" pitchFamily="34" charset="0"/>
            </a:endParaRPr>
          </a:p>
        </p:txBody>
      </p:sp>
      <p:pic>
        <p:nvPicPr>
          <p:cNvPr id="13322" name="Picture 10" descr="https://im0-tub-ru.yandex.net/i?id=3b18543229aca999533bce29cfea0b1a&amp;n=33&amp;w=313&amp;h=320"/>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473106" y="2832908"/>
            <a:ext cx="483643" cy="494460"/>
          </a:xfrm>
          <a:prstGeom prst="rect">
            <a:avLst/>
          </a:prstGeom>
          <a:noFill/>
          <a:extLst>
            <a:ext uri="{909E8E84-426E-40DD-AFC4-6F175D3DCCD1}">
              <a14:hiddenFill xmlns:a14="http://schemas.microsoft.com/office/drawing/2010/main" xmlns="">
                <a:solidFill>
                  <a:srgbClr val="FFFFFF"/>
                </a:solidFill>
              </a14:hiddenFill>
            </a:ext>
          </a:extLst>
        </p:spPr>
      </p:pic>
      <p:pic>
        <p:nvPicPr>
          <p:cNvPr id="13326" name="Picture 14" descr="https://im0-tub-ru.yandex.net/i?id=85523a0b499e5d8b51bae3dd662a389d&amp;n=33&amp;w=313&amp;h=320"/>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40390" y="5579702"/>
            <a:ext cx="455517" cy="465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7295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28</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Система быстрых платежей</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4" name="Прямоугольник 3"/>
          <p:cNvSpPr/>
          <p:nvPr/>
        </p:nvSpPr>
        <p:spPr>
          <a:xfrm>
            <a:off x="335515" y="2046504"/>
            <a:ext cx="8548701" cy="803297"/>
          </a:xfrm>
          <a:prstGeom prst="rect">
            <a:avLst/>
          </a:prstGeom>
        </p:spPr>
        <p:txBody>
          <a:bodyPr wrap="square">
            <a:spAutoFit/>
          </a:bodyPr>
          <a:lstStyle/>
          <a:p>
            <a:r>
              <a:rPr lang="ru-RU" sz="1540" dirty="0">
                <a:solidFill>
                  <a:srgbClr val="282423"/>
                </a:solidFill>
                <a:latin typeface="Tahoma" panose="020B0604030504040204" pitchFamily="34" charset="0"/>
                <a:ea typeface="Tahoma" panose="020B0604030504040204" pitchFamily="34" charset="0"/>
                <a:cs typeface="Tahoma" panose="020B0604030504040204" pitchFamily="34" charset="0"/>
              </a:rPr>
              <a:t>Теперь переводы друзьям и близким стали ещё удобнее! </a:t>
            </a:r>
            <a:endParaRPr lang="en-US" sz="1540" dirty="0">
              <a:solidFill>
                <a:srgbClr val="282423"/>
              </a:solidFill>
              <a:latin typeface="Tahoma" panose="020B0604030504040204" pitchFamily="34" charset="0"/>
              <a:ea typeface="Tahoma" panose="020B0604030504040204" pitchFamily="34" charset="0"/>
              <a:cs typeface="Tahoma" panose="020B0604030504040204" pitchFamily="34" charset="0"/>
            </a:endParaRPr>
          </a:p>
          <a:p>
            <a:r>
              <a:rPr lang="ru-RU" sz="1540" dirty="0">
                <a:solidFill>
                  <a:srgbClr val="282423"/>
                </a:solidFill>
                <a:latin typeface="Tahoma" panose="020B0604030504040204" pitchFamily="34" charset="0"/>
                <a:ea typeface="Tahoma" panose="020B0604030504040204" pitchFamily="34" charset="0"/>
                <a:cs typeface="Tahoma" panose="020B0604030504040204" pitchFamily="34" charset="0"/>
              </a:rPr>
              <a:t>Нужен только смартфон и система быстрых платежей — удобный, надежный и простой онлайн-инструмент для перевода денег получателям в другие банки по номеру телефона.</a:t>
            </a:r>
            <a:endParaRPr lang="ru-RU" sz="1540" dirty="0">
              <a:latin typeface="Tahoma" panose="020B0604030504040204" pitchFamily="34" charset="0"/>
              <a:ea typeface="Tahoma" panose="020B0604030504040204" pitchFamily="34" charset="0"/>
              <a:cs typeface="Tahoma" panose="020B0604030504040204" pitchFamily="34" charset="0"/>
            </a:endParaRPr>
          </a:p>
        </p:txBody>
      </p:sp>
      <p:pic>
        <p:nvPicPr>
          <p:cNvPr id="13" name="Рисунок 12"/>
          <p:cNvPicPr>
            <a:picLocks noChangeAspect="1"/>
          </p:cNvPicPr>
          <p:nvPr/>
        </p:nvPicPr>
        <p:blipFill>
          <a:blip r:embed="rId3"/>
          <a:stretch>
            <a:fillRect/>
          </a:stretch>
        </p:blipFill>
        <p:spPr>
          <a:xfrm>
            <a:off x="745949" y="3425282"/>
            <a:ext cx="627436" cy="586694"/>
          </a:xfrm>
          <a:prstGeom prst="rect">
            <a:avLst/>
          </a:prstGeom>
        </p:spPr>
      </p:pic>
      <p:sp>
        <p:nvSpPr>
          <p:cNvPr id="15" name="Прямоугольник 14"/>
          <p:cNvSpPr/>
          <p:nvPr/>
        </p:nvSpPr>
        <p:spPr>
          <a:xfrm>
            <a:off x="1410277" y="3405432"/>
            <a:ext cx="2510327" cy="724429"/>
          </a:xfrm>
          <a:prstGeom prst="rect">
            <a:avLst/>
          </a:prstGeom>
        </p:spPr>
        <p:txBody>
          <a:bodyPr wrap="squar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Перевод по номеру мобильного телефона получателя</a:t>
            </a:r>
            <a:endParaRPr lang="ru-RU" sz="1369" dirty="0">
              <a:latin typeface="Tahoma" panose="020B0604030504040204" pitchFamily="34" charset="0"/>
              <a:ea typeface="Tahoma" panose="020B0604030504040204" pitchFamily="34" charset="0"/>
              <a:cs typeface="Tahoma" panose="020B0604030504040204" pitchFamily="34" charset="0"/>
            </a:endParaRPr>
          </a:p>
        </p:txBody>
      </p:sp>
      <p:pic>
        <p:nvPicPr>
          <p:cNvPr id="16" name="Рисунок 15"/>
          <p:cNvPicPr>
            <a:picLocks noChangeAspect="1"/>
          </p:cNvPicPr>
          <p:nvPr/>
        </p:nvPicPr>
        <p:blipFill>
          <a:blip r:embed="rId4"/>
          <a:stretch>
            <a:fillRect/>
          </a:stretch>
        </p:blipFill>
        <p:spPr>
          <a:xfrm>
            <a:off x="754097" y="4839633"/>
            <a:ext cx="619288" cy="635585"/>
          </a:xfrm>
          <a:prstGeom prst="rect">
            <a:avLst/>
          </a:prstGeom>
        </p:spPr>
      </p:pic>
      <p:sp>
        <p:nvSpPr>
          <p:cNvPr id="17" name="Прямоугольник 16"/>
          <p:cNvSpPr/>
          <p:nvPr/>
        </p:nvSpPr>
        <p:spPr>
          <a:xfrm>
            <a:off x="1399124" y="4989999"/>
            <a:ext cx="2127505" cy="303032"/>
          </a:xfrm>
          <a:prstGeom prst="rect">
            <a:avLst/>
          </a:prstGeom>
        </p:spPr>
        <p:txBody>
          <a:bodyPr wrap="non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Переводы без комиссии</a:t>
            </a:r>
            <a:endParaRPr lang="ru-RU" sz="1369" dirty="0">
              <a:latin typeface="Tahoma" panose="020B0604030504040204" pitchFamily="34" charset="0"/>
              <a:ea typeface="Tahoma" panose="020B0604030504040204" pitchFamily="34" charset="0"/>
              <a:cs typeface="Tahoma" panose="020B0604030504040204" pitchFamily="34" charset="0"/>
            </a:endParaRPr>
          </a:p>
        </p:txBody>
      </p:sp>
      <p:pic>
        <p:nvPicPr>
          <p:cNvPr id="18" name="Рисунок 17"/>
          <p:cNvPicPr>
            <a:picLocks noChangeAspect="1"/>
          </p:cNvPicPr>
          <p:nvPr/>
        </p:nvPicPr>
        <p:blipFill>
          <a:blip r:embed="rId5"/>
          <a:stretch>
            <a:fillRect/>
          </a:stretch>
        </p:blipFill>
        <p:spPr>
          <a:xfrm>
            <a:off x="4870561" y="3360094"/>
            <a:ext cx="668179" cy="651882"/>
          </a:xfrm>
          <a:prstGeom prst="rect">
            <a:avLst/>
          </a:prstGeom>
        </p:spPr>
      </p:pic>
      <p:sp>
        <p:nvSpPr>
          <p:cNvPr id="19" name="Прямоугольник 18"/>
          <p:cNvSpPr/>
          <p:nvPr/>
        </p:nvSpPr>
        <p:spPr>
          <a:xfrm>
            <a:off x="5538740" y="3429000"/>
            <a:ext cx="3028849" cy="303032"/>
          </a:xfrm>
          <a:prstGeom prst="rect">
            <a:avLst/>
          </a:prstGeom>
        </p:spPr>
        <p:txBody>
          <a:bodyPr wrap="squar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Мгновенное зачисление средств</a:t>
            </a:r>
            <a:endParaRPr lang="ru-RU" sz="1369" dirty="0">
              <a:latin typeface="Tahoma" panose="020B0604030504040204" pitchFamily="34" charset="0"/>
              <a:ea typeface="Tahoma" panose="020B0604030504040204" pitchFamily="34" charset="0"/>
              <a:cs typeface="Tahoma" panose="020B0604030504040204" pitchFamily="34" charset="0"/>
            </a:endParaRPr>
          </a:p>
        </p:txBody>
      </p:sp>
      <p:pic>
        <p:nvPicPr>
          <p:cNvPr id="20" name="Рисунок 19"/>
          <p:cNvPicPr>
            <a:picLocks noChangeAspect="1"/>
          </p:cNvPicPr>
          <p:nvPr/>
        </p:nvPicPr>
        <p:blipFill>
          <a:blip r:embed="rId6"/>
          <a:stretch>
            <a:fillRect/>
          </a:stretch>
        </p:blipFill>
        <p:spPr>
          <a:xfrm>
            <a:off x="4878710" y="4885244"/>
            <a:ext cx="660030" cy="643733"/>
          </a:xfrm>
          <a:prstGeom prst="rect">
            <a:avLst/>
          </a:prstGeom>
        </p:spPr>
      </p:pic>
      <p:sp>
        <p:nvSpPr>
          <p:cNvPr id="21" name="Прямоугольник 20"/>
          <p:cNvSpPr/>
          <p:nvPr/>
        </p:nvSpPr>
        <p:spPr>
          <a:xfrm>
            <a:off x="5538740" y="4905658"/>
            <a:ext cx="3126204" cy="513730"/>
          </a:xfrm>
          <a:prstGeom prst="rect">
            <a:avLst/>
          </a:prstGeom>
        </p:spPr>
        <p:txBody>
          <a:bodyPr wrap="square">
            <a:spAutoFit/>
          </a:bodyPr>
          <a:lstStyle/>
          <a:p>
            <a:r>
              <a:rPr lang="ru-RU" sz="1369" dirty="0">
                <a:solidFill>
                  <a:srgbClr val="282423"/>
                </a:solidFill>
                <a:latin typeface="Tahoma" panose="020B0604030504040204" pitchFamily="34" charset="0"/>
                <a:ea typeface="Tahoma" panose="020B0604030504040204" pitchFamily="34" charset="0"/>
                <a:cs typeface="Tahoma" panose="020B0604030504040204" pitchFamily="34" charset="0"/>
              </a:rPr>
              <a:t>СБП доступна 365 дней в году в режиме 24/7</a:t>
            </a:r>
            <a:endParaRPr lang="ru-RU" sz="1369"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940498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29</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Основы устойчивости бюджета</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30" name="Shape 284"/>
          <p:cNvSpPr/>
          <p:nvPr/>
        </p:nvSpPr>
        <p:spPr>
          <a:xfrm>
            <a:off x="534433" y="1986784"/>
            <a:ext cx="9282452" cy="101790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nSpc>
                <a:spcPct val="150000"/>
              </a:lnSpc>
              <a:defRPr sz="1200">
                <a:solidFill>
                  <a:srgbClr val="4D4D4C"/>
                </a:solidFill>
                <a:latin typeface="Tahoma"/>
                <a:ea typeface="Tahoma"/>
                <a:cs typeface="Tahoma"/>
                <a:sym typeface="Tahoma"/>
              </a:defRPr>
            </a:pPr>
            <a:r>
              <a:rPr lang="ru-RU" sz="1400" dirty="0"/>
              <a:t>Дополнительные факторы, которые могут обеспечить Вам стабильное финансовое положение:  </a:t>
            </a:r>
            <a:endParaRPr lang="ru-RU" sz="1400" b="1" dirty="0">
              <a:solidFill>
                <a:srgbClr val="FCB800"/>
              </a:solidFill>
            </a:endParaRPr>
          </a:p>
          <a:p>
            <a:pPr marL="2571686" lvl="5" indent="-285743">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t>«Подушка финансовой безопасности»</a:t>
            </a:r>
          </a:p>
          <a:p>
            <a:pPr marL="2571686" lvl="5" indent="-285743">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t>Защита от рисков </a:t>
            </a:r>
          </a:p>
        </p:txBody>
      </p:sp>
      <p:pic>
        <p:nvPicPr>
          <p:cNvPr id="31" name="image13.png"/>
          <p:cNvPicPr>
            <a:picLocks noChangeAspect="1"/>
          </p:cNvPicPr>
          <p:nvPr/>
        </p:nvPicPr>
        <p:blipFill>
          <a:blip r:embed="rId3">
            <a:extLst/>
          </a:blip>
          <a:stretch>
            <a:fillRect/>
          </a:stretch>
        </p:blipFill>
        <p:spPr>
          <a:xfrm>
            <a:off x="425624" y="3810285"/>
            <a:ext cx="2756303" cy="1945948"/>
          </a:xfrm>
          <a:prstGeom prst="rect">
            <a:avLst/>
          </a:prstGeom>
          <a:ln w="12700">
            <a:miter lim="400000"/>
          </a:ln>
          <a:effectLst>
            <a:outerShdw blurRad="63500" dist="50800" dir="2700000" rotWithShape="0">
              <a:srgbClr val="000000">
                <a:alpha val="43000"/>
              </a:srgbClr>
            </a:outerShdw>
          </a:effectLst>
        </p:spPr>
      </p:pic>
      <p:pic>
        <p:nvPicPr>
          <p:cNvPr id="32" name="image14.png"/>
          <p:cNvPicPr>
            <a:picLocks noChangeAspect="1"/>
          </p:cNvPicPr>
          <p:nvPr/>
        </p:nvPicPr>
        <p:blipFill>
          <a:blip r:embed="rId4">
            <a:extLst/>
          </a:blip>
          <a:stretch>
            <a:fillRect/>
          </a:stretch>
        </p:blipFill>
        <p:spPr>
          <a:xfrm>
            <a:off x="5331073" y="3783152"/>
            <a:ext cx="2655890" cy="1989354"/>
          </a:xfrm>
          <a:prstGeom prst="rect">
            <a:avLst/>
          </a:prstGeom>
          <a:ln w="12700">
            <a:miter lim="400000"/>
          </a:ln>
          <a:effectLst>
            <a:outerShdw blurRad="63500" dist="63500" dir="2700000" rotWithShape="0">
              <a:srgbClr val="000000">
                <a:alpha val="43000"/>
              </a:srgbClr>
            </a:outerShdw>
          </a:effectLst>
        </p:spPr>
      </p:pic>
      <p:sp>
        <p:nvSpPr>
          <p:cNvPr id="33" name="Shape 287"/>
          <p:cNvSpPr/>
          <p:nvPr/>
        </p:nvSpPr>
        <p:spPr>
          <a:xfrm>
            <a:off x="335515" y="5894461"/>
            <a:ext cx="2984507" cy="58477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spAutoFit/>
          </a:bodyPr>
          <a:lstStyle>
            <a:lvl1pPr algn="ctr">
              <a:defRPr sz="1200">
                <a:solidFill>
                  <a:srgbClr val="808080"/>
                </a:solidFill>
                <a:latin typeface="Tahoma"/>
                <a:ea typeface="Tahoma"/>
                <a:cs typeface="Tahoma"/>
                <a:sym typeface="Tahoma"/>
              </a:defRPr>
            </a:lvl1pPr>
          </a:lstStyle>
          <a:p>
            <a:r>
              <a:rPr lang="ru-RU" sz="1600" b="1" dirty="0"/>
              <a:t>«Подушка финансовой безопасности»</a:t>
            </a:r>
          </a:p>
        </p:txBody>
      </p:sp>
      <p:sp>
        <p:nvSpPr>
          <p:cNvPr id="34" name="Shape 288"/>
          <p:cNvSpPr/>
          <p:nvPr/>
        </p:nvSpPr>
        <p:spPr>
          <a:xfrm>
            <a:off x="5450142" y="5899019"/>
            <a:ext cx="2536821" cy="33855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spAutoFit/>
          </a:bodyPr>
          <a:lstStyle>
            <a:lvl1pPr algn="ctr">
              <a:defRPr sz="1200">
                <a:solidFill>
                  <a:srgbClr val="808080"/>
                </a:solidFill>
                <a:latin typeface="Tahoma"/>
                <a:ea typeface="Tahoma"/>
                <a:cs typeface="Tahoma"/>
                <a:sym typeface="Tahoma"/>
              </a:defRPr>
            </a:lvl1pPr>
          </a:lstStyle>
          <a:p>
            <a:r>
              <a:rPr lang="ru-RU" sz="1600" b="1" dirty="0"/>
              <a:t>Защита от рисков</a:t>
            </a:r>
          </a:p>
        </p:txBody>
      </p:sp>
    </p:spTree>
    <p:extLst>
      <p:ext uri="{BB962C8B-B14F-4D97-AF65-F5344CB8AC3E}">
        <p14:creationId xmlns:p14="http://schemas.microsoft.com/office/powerpoint/2010/main" xmlns="" val="343146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3</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Управление финансами</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pic>
        <p:nvPicPr>
          <p:cNvPr id="2050" name="Picture 2" descr="https://im0-tub-ru.yandex.net/i?id=84f3103e82342ec8592aa340c1140a51&amp;n=33&amp;w=480&amp;h=267"/>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3555" t="8789" r="16889" b="4519"/>
          <a:stretch/>
        </p:blipFill>
        <p:spPr bwMode="auto">
          <a:xfrm>
            <a:off x="530343" y="4210056"/>
            <a:ext cx="3111649" cy="2157276"/>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Shape 161"/>
          <p:cNvSpPr/>
          <p:nvPr/>
        </p:nvSpPr>
        <p:spPr>
          <a:xfrm>
            <a:off x="486054" y="2003850"/>
            <a:ext cx="8208609" cy="203132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15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Эффективное управление финансами (личными и/или семейными) начинается с понимания самых элементарных принципов семейной экономики, а также с совершения простых действий по контролю над теми деньгами, которые проходят через руки человека каждый день.</a:t>
            </a:r>
          </a:p>
          <a:p>
            <a:pPr algn="just">
              <a:lnSpc>
                <a:spcPct val="150000"/>
              </a:lnSpc>
              <a:defRPr sz="1200">
                <a:solidFill>
                  <a:srgbClr val="4D4D4C"/>
                </a:solidFill>
                <a:latin typeface="Tahoma"/>
                <a:ea typeface="Tahoma"/>
                <a:cs typeface="Tahoma"/>
                <a:sym typeface="Tahoma"/>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Как улучшить качество жизни? Прежде всего, научиться эффективно распоряжаться своими финансами!</a:t>
            </a:r>
          </a:p>
        </p:txBody>
      </p:sp>
      <p:sp>
        <p:nvSpPr>
          <p:cNvPr id="16" name="Shape 163"/>
          <p:cNvSpPr/>
          <p:nvPr/>
        </p:nvSpPr>
        <p:spPr>
          <a:xfrm>
            <a:off x="4706624" y="3975631"/>
            <a:ext cx="3719310" cy="203132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150000"/>
              </a:lnSpc>
              <a:defRPr sz="1200" b="1">
                <a:solidFill>
                  <a:srgbClr val="FCB800"/>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defRPr sz="1200" b="1">
                <a:solidFill>
                  <a:srgbClr val="0EBACE"/>
                </a:solidFill>
                <a:latin typeface="Tahoma"/>
                <a:ea typeface="Tahoma"/>
                <a:cs typeface="Tahoma"/>
                <a:sym typeface="Tahoma"/>
              </a:defRPr>
            </a:pPr>
            <a:r>
              <a:rPr lang="ru-RU" sz="1400" dirty="0">
                <a:solidFill>
                  <a:srgbClr val="4CAF90"/>
                </a:solidFill>
                <a:latin typeface="Tahoma" panose="020B0604030504040204" pitchFamily="34" charset="0"/>
                <a:ea typeface="Tahoma" panose="020B0604030504040204" pitchFamily="34" charset="0"/>
                <a:cs typeface="Tahoma" panose="020B0604030504040204" pitchFamily="34" charset="0"/>
              </a:rPr>
              <a:t>Что делать:</a:t>
            </a:r>
          </a:p>
          <a:p>
            <a:pPr marL="285750" indent="-285750" algn="just">
              <a:lnSpc>
                <a:spcPct val="150000"/>
              </a:lnSpc>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Учитывать доходы и расходы</a:t>
            </a:r>
            <a:endParaRPr lang="ru-RU" sz="1400" dirty="0">
              <a:latin typeface="Tahoma" panose="020B0604030504040204" pitchFamily="34" charset="0"/>
              <a:ea typeface="Tahoma" panose="020B0604030504040204" pitchFamily="34" charset="0"/>
              <a:cs typeface="Tahoma" panose="020B0604030504040204" pitchFamily="34" charset="0"/>
              <a:sym typeface="Calibri Light"/>
            </a:endParaRPr>
          </a:p>
          <a:p>
            <a:pPr marL="285750" indent="-285750" algn="just">
              <a:lnSpc>
                <a:spcPct val="150000"/>
              </a:lnSpc>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Планировать </a:t>
            </a:r>
          </a:p>
          <a:p>
            <a:pPr marL="285750" indent="-285750" algn="just">
              <a:lnSpc>
                <a:spcPct val="150000"/>
              </a:lnSpc>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Контролировать расходы</a:t>
            </a:r>
          </a:p>
          <a:p>
            <a:pPr marL="285750" indent="-285750" algn="just">
              <a:lnSpc>
                <a:spcPct val="150000"/>
              </a:lnSpc>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Оптимизировать</a:t>
            </a:r>
          </a:p>
        </p:txBody>
      </p:sp>
    </p:spTree>
    <p:extLst>
      <p:ext uri="{BB962C8B-B14F-4D97-AF65-F5344CB8AC3E}">
        <p14:creationId xmlns:p14="http://schemas.microsoft.com/office/powerpoint/2010/main" xmlns="" val="2738574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30</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457200" y="1428241"/>
            <a:ext cx="82296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Подушка безопасности</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pic>
        <p:nvPicPr>
          <p:cNvPr id="10" name="image15.png"/>
          <p:cNvPicPr>
            <a:picLocks noChangeAspect="1"/>
          </p:cNvPicPr>
          <p:nvPr/>
        </p:nvPicPr>
        <p:blipFill>
          <a:blip r:embed="rId3">
            <a:extLst/>
          </a:blip>
          <a:stretch>
            <a:fillRect/>
          </a:stretch>
        </p:blipFill>
        <p:spPr>
          <a:xfrm rot="16200000">
            <a:off x="321374" y="2045280"/>
            <a:ext cx="2345051" cy="2318594"/>
          </a:xfrm>
          <a:prstGeom prst="rect">
            <a:avLst/>
          </a:prstGeom>
          <a:ln w="12700">
            <a:miter lim="400000"/>
          </a:ln>
        </p:spPr>
      </p:pic>
      <p:grpSp>
        <p:nvGrpSpPr>
          <p:cNvPr id="13" name="Group 418"/>
          <p:cNvGrpSpPr/>
          <p:nvPr/>
        </p:nvGrpSpPr>
        <p:grpSpPr>
          <a:xfrm>
            <a:off x="105395" y="4728021"/>
            <a:ext cx="2987057" cy="1747532"/>
            <a:chOff x="-2" y="-2"/>
            <a:chExt cx="2987055" cy="1747531"/>
          </a:xfrm>
        </p:grpSpPr>
        <p:sp>
          <p:nvSpPr>
            <p:cNvPr id="15" name="Shape 416"/>
            <p:cNvSpPr/>
            <p:nvPr/>
          </p:nvSpPr>
          <p:spPr>
            <a:xfrm>
              <a:off x="-2" y="-1"/>
              <a:ext cx="2987055" cy="1747530"/>
            </a:xfrm>
            <a:prstGeom prst="rect">
              <a:avLst/>
            </a:prstGeom>
            <a:noFill/>
            <a:ln w="12700" cap="flat">
              <a:solidFill>
                <a:srgbClr val="55B8CB"/>
              </a:solidFill>
              <a:prstDash val="solid"/>
              <a:miter lim="400000"/>
            </a:ln>
            <a:effectLst/>
          </p:spPr>
          <p:txBody>
            <a:bodyPr wrap="square" lIns="45718" tIns="45718" rIns="45718" bIns="45718" numCol="1" anchor="t">
              <a:noAutofit/>
            </a:bodyPr>
            <a:lstStyle/>
            <a:p>
              <a:pPr algn="ctr">
                <a:lnSpc>
                  <a:spcPct val="150000"/>
                </a:lnSpc>
                <a:defRPr sz="1200">
                  <a:solidFill>
                    <a:srgbClr val="4D4D4C"/>
                  </a:solidFill>
                  <a:latin typeface="Tahoma"/>
                  <a:ea typeface="Tahoma"/>
                  <a:cs typeface="Tahoma"/>
                  <a:sym typeface="Tahoma"/>
                </a:defRPr>
              </a:pPr>
              <a:endParaRPr lang="ru-RU" dirty="0"/>
            </a:p>
          </p:txBody>
        </p:sp>
        <p:sp>
          <p:nvSpPr>
            <p:cNvPr id="16" name="Shape 417"/>
            <p:cNvSpPr/>
            <p:nvPr/>
          </p:nvSpPr>
          <p:spPr>
            <a:xfrm>
              <a:off x="-2" y="-2"/>
              <a:ext cx="2987055" cy="14396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lgn="ctr">
                <a:lnSpc>
                  <a:spcPct val="150000"/>
                </a:lnSpc>
                <a:defRPr sz="1200">
                  <a:solidFill>
                    <a:srgbClr val="4D4D4C"/>
                  </a:solidFill>
                  <a:latin typeface="Tahoma"/>
                  <a:ea typeface="Tahoma"/>
                  <a:cs typeface="Tahoma"/>
                  <a:sym typeface="Tahoma"/>
                </a:defRPr>
              </a:pPr>
              <a:r>
                <a:rPr lang="ru-RU" dirty="0"/>
                <a:t>Пример: </a:t>
              </a:r>
            </a:p>
            <a:p>
              <a:pPr algn="ctr">
                <a:lnSpc>
                  <a:spcPct val="150000"/>
                </a:lnSpc>
                <a:defRPr sz="1200">
                  <a:solidFill>
                    <a:srgbClr val="4D4D4C"/>
                  </a:solidFill>
                  <a:latin typeface="Tahoma"/>
                  <a:ea typeface="Tahoma"/>
                  <a:cs typeface="Tahoma"/>
                  <a:sym typeface="Tahoma"/>
                </a:defRPr>
              </a:pPr>
              <a:r>
                <a:rPr lang="ru-RU" dirty="0"/>
                <a:t>«Расходы семьи составляют 30.000 рублей в месяц. Таком образом, минимальный запас средств равен:</a:t>
              </a:r>
              <a:endParaRPr lang="ru-RU" sz="4400" dirty="0">
                <a:latin typeface="Calibri Light"/>
                <a:ea typeface="Calibri Light"/>
                <a:cs typeface="Calibri Light"/>
                <a:sym typeface="Calibri Light"/>
              </a:endParaRPr>
            </a:p>
            <a:p>
              <a:pPr algn="ctr">
                <a:lnSpc>
                  <a:spcPct val="150000"/>
                </a:lnSpc>
                <a:defRPr sz="1200">
                  <a:solidFill>
                    <a:srgbClr val="4D4D4C"/>
                  </a:solidFill>
                  <a:latin typeface="Tahoma"/>
                  <a:ea typeface="Tahoma"/>
                  <a:cs typeface="Tahoma"/>
                  <a:sym typeface="Tahoma"/>
                </a:defRPr>
              </a:pPr>
              <a:r>
                <a:rPr lang="ru-RU" dirty="0"/>
                <a:t> 3*30.000 =90.000 руб. </a:t>
              </a:r>
            </a:p>
          </p:txBody>
        </p:sp>
      </p:grpSp>
      <p:sp>
        <p:nvSpPr>
          <p:cNvPr id="17" name="Shape 407"/>
          <p:cNvSpPr/>
          <p:nvPr/>
        </p:nvSpPr>
        <p:spPr>
          <a:xfrm>
            <a:off x="3337593" y="1790187"/>
            <a:ext cx="5557025" cy="461664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15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Важный шаг для обеспечения стабильности бюджета - формирование «подушки финансовой безопасности». Минимальный ее размер составляет не меньше трехмесячной нормы ваших расходов, но вы можете, исходя из ваших жизненных условий, увеличить его до 6 или даже до 12-месячной суммы расходов вашей семьи.    </a:t>
            </a:r>
            <a:endParaRPr lang="ru-RU" sz="1400" dirty="0">
              <a:latin typeface="Tahoma" panose="020B0604030504040204" pitchFamily="34" charset="0"/>
              <a:ea typeface="Tahoma" panose="020B0604030504040204" pitchFamily="34" charset="0"/>
              <a:cs typeface="Tahoma" panose="020B0604030504040204" pitchFamily="34" charset="0"/>
              <a:sym typeface="Calibri Light"/>
            </a:endParaRPr>
          </a:p>
          <a:p>
            <a:pPr algn="just">
              <a:lnSpc>
                <a:spcPct val="150000"/>
              </a:lnSpc>
              <a:defRPr sz="1200" b="1">
                <a:solidFill>
                  <a:srgbClr val="0EBACE"/>
                </a:solidFill>
                <a:latin typeface="Tahoma"/>
                <a:ea typeface="Tahoma"/>
                <a:cs typeface="Tahoma"/>
                <a:sym typeface="Tahoma"/>
              </a:defRPr>
            </a:pPr>
            <a:r>
              <a:rPr lang="ru-RU" sz="1400" dirty="0">
                <a:solidFill>
                  <a:srgbClr val="4CAF90"/>
                </a:solidFill>
                <a:latin typeface="Tahoma" panose="020B0604030504040204" pitchFamily="34" charset="0"/>
                <a:ea typeface="Tahoma" panose="020B0604030504040204" pitchFamily="34" charset="0"/>
                <a:cs typeface="Tahoma" panose="020B0604030504040204" pitchFamily="34" charset="0"/>
              </a:rPr>
              <a:t>Где хранить</a:t>
            </a:r>
          </a:p>
          <a:p>
            <a:pPr algn="just">
              <a:lnSpc>
                <a:spcPct val="15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Храните ее на депозите и при открытии вклада помните: банк должен быть участником системы страхования вкладов АСВ. Тогда, в случае проблем, по застрахованному вкладу вы сможете вернуть до 1 400 000 рублей.</a:t>
            </a:r>
          </a:p>
          <a:p>
            <a:pPr algn="just">
              <a:lnSpc>
                <a:spcPct val="15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Если нужно накопить средства, то выбирайте депозит с возможностью пополнения, а частичное снятие без потери процентов позволит изъять деньги в случае форс-мажора. </a:t>
            </a:r>
          </a:p>
        </p:txBody>
      </p:sp>
    </p:spTree>
    <p:extLst>
      <p:ext uri="{BB962C8B-B14F-4D97-AF65-F5344CB8AC3E}">
        <p14:creationId xmlns:p14="http://schemas.microsoft.com/office/powerpoint/2010/main" xmlns="" val="3769312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31</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457200" y="1428241"/>
            <a:ext cx="82296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Покрытие рисков</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11" name="Shape 420"/>
          <p:cNvSpPr/>
          <p:nvPr/>
        </p:nvSpPr>
        <p:spPr>
          <a:xfrm>
            <a:off x="3019363" y="3496761"/>
            <a:ext cx="5876607" cy="286231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lnSpc>
                <a:spcPct val="150000"/>
              </a:lnSpc>
              <a:defRPr sz="1200" b="1">
                <a:solidFill>
                  <a:srgbClr val="0EBACE"/>
                </a:solidFill>
                <a:latin typeface="Tahoma"/>
                <a:ea typeface="Tahoma"/>
                <a:cs typeface="Tahoma"/>
                <a:sym typeface="Tahoma"/>
              </a:defRPr>
            </a:pPr>
            <a:r>
              <a:rPr lang="ru-RU" sz="1200" dirty="0">
                <a:solidFill>
                  <a:srgbClr val="4CAF90"/>
                </a:solidFill>
                <a:latin typeface="Tahoma" panose="020B0604030504040204" pitchFamily="34" charset="0"/>
                <a:ea typeface="Tahoma" panose="020B0604030504040204" pitchFamily="34" charset="0"/>
                <a:cs typeface="Tahoma" panose="020B0604030504040204" pitchFamily="34" charset="0"/>
              </a:rPr>
              <a:t>Категории рисков:</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200" dirty="0">
                <a:latin typeface="Tahoma" panose="020B0604030504040204" pitchFamily="34" charset="0"/>
                <a:ea typeface="Tahoma" panose="020B0604030504040204" pitchFamily="34" charset="0"/>
                <a:cs typeface="Tahoma" panose="020B0604030504040204" pitchFamily="34" charset="0"/>
              </a:rPr>
              <a:t>Связанные с жизнью и здоровьем человека. Если основной источник дохода семьи - заработная плата, то уход из жизни или потеря трудоспособности основного кормильца может привести к финансовой катастрофе, поэтому защитите тех, кто приносит основной вклад в бюджет семьи.</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200" dirty="0">
                <a:latin typeface="Tahoma" panose="020B0604030504040204" pitchFamily="34" charset="0"/>
                <a:ea typeface="Tahoma" panose="020B0604030504040204" pitchFamily="34" charset="0"/>
                <a:cs typeface="Tahoma" panose="020B0604030504040204" pitchFamily="34" charset="0"/>
              </a:rPr>
              <a:t>Связанные с имуществом и активами. Имущество для нас является залогом уверенности в завтрашнем дне, а также часто и источником дохода (рентная недвижимость, автомобиль), поэтому так важны гарантии его сохранности.</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200" dirty="0">
                <a:latin typeface="Tahoma" panose="020B0604030504040204" pitchFamily="34" charset="0"/>
                <a:ea typeface="Tahoma" panose="020B0604030504040204" pitchFamily="34" charset="0"/>
                <a:cs typeface="Tahoma" panose="020B0604030504040204" pitchFamily="34" charset="0"/>
              </a:rPr>
              <a:t>Связанные с действиями, которые могут причинить ущерб другим людям или имуществу (например, затопление, пожара).</a:t>
            </a:r>
          </a:p>
        </p:txBody>
      </p:sp>
      <p:pic>
        <p:nvPicPr>
          <p:cNvPr id="12" name="image27.png"/>
          <p:cNvPicPr>
            <a:picLocks noChangeAspect="1"/>
          </p:cNvPicPr>
          <p:nvPr/>
        </p:nvPicPr>
        <p:blipFill>
          <a:blip r:embed="rId3">
            <a:extLst/>
          </a:blip>
          <a:stretch>
            <a:fillRect/>
          </a:stretch>
        </p:blipFill>
        <p:spPr>
          <a:xfrm>
            <a:off x="296949" y="4003040"/>
            <a:ext cx="2428597" cy="1666246"/>
          </a:xfrm>
          <a:prstGeom prst="rect">
            <a:avLst/>
          </a:prstGeom>
          <a:ln w="12700">
            <a:miter lim="400000"/>
          </a:ln>
          <a:effectLst>
            <a:outerShdw blurRad="50800" dist="63500" dir="2700000" rotWithShape="0">
              <a:srgbClr val="000000">
                <a:alpha val="43000"/>
              </a:srgbClr>
            </a:outerShdw>
          </a:effectLst>
        </p:spPr>
      </p:pic>
      <p:sp>
        <p:nvSpPr>
          <p:cNvPr id="18" name="Shape 424"/>
          <p:cNvSpPr/>
          <p:nvPr/>
        </p:nvSpPr>
        <p:spPr>
          <a:xfrm>
            <a:off x="327428" y="2009007"/>
            <a:ext cx="8411524" cy="147732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just">
              <a:lnSpc>
                <a:spcPct val="150000"/>
              </a:lnSpc>
              <a:defRPr sz="1100">
                <a:solidFill>
                  <a:srgbClr val="4D4D4C"/>
                </a:solidFill>
                <a:latin typeface="Tahoma"/>
                <a:ea typeface="Tahoma"/>
                <a:cs typeface="Tahoma"/>
                <a:sym typeface="Tahoma"/>
              </a:defRPr>
            </a:lvl1pPr>
          </a:lstStyle>
          <a:p>
            <a:r>
              <a:rPr lang="ru-RU" sz="1200" dirty="0">
                <a:latin typeface="Tahoma" panose="020B0604030504040204" pitchFamily="34" charset="0"/>
                <a:ea typeface="Tahoma" panose="020B0604030504040204" pitchFamily="34" charset="0"/>
                <a:cs typeface="Tahoma" panose="020B0604030504040204" pitchFamily="34" charset="0"/>
              </a:rPr>
              <a:t>Для дополнительной защиты вашего финансового положения, подумайте о том, как на вашу жизнь повлияют потенциальные негативные события, такие как потеря работы или трудоспособности, болезнь, потеря или порча дорогостоящего имущества, принадлежащего вам (например, автомобиль). Если вам кажется, что вероятность возникновения одной или нескольких ситуаций велика, то подумайте о приобретении страховой защиты, которая может защитить от подобных рисков. </a:t>
            </a:r>
          </a:p>
        </p:txBody>
      </p:sp>
    </p:spTree>
    <p:extLst>
      <p:ext uri="{BB962C8B-B14F-4D97-AF65-F5344CB8AC3E}">
        <p14:creationId xmlns:p14="http://schemas.microsoft.com/office/powerpoint/2010/main" xmlns="" val="2147653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EAD4F-4257-D143-A13A-A9D056CF9F8C}"/>
              </a:ext>
            </a:extLst>
          </p:cNvPr>
          <p:cNvSpPr>
            <a:spLocks noGrp="1"/>
          </p:cNvSpPr>
          <p:nvPr>
            <p:ph type="title"/>
          </p:nvPr>
        </p:nvSpPr>
        <p:spPr/>
        <p:txBody>
          <a:bodyPr/>
          <a:lstStyle/>
          <a:p>
            <a:r>
              <a:rPr lang="ru-RU" dirty="0"/>
              <a:t>ОЦЕНКА ПОЛЕЗНОСТИ</a:t>
            </a:r>
          </a:p>
        </p:txBody>
      </p:sp>
    </p:spTree>
    <p:extLst>
      <p:ext uri="{BB962C8B-B14F-4D97-AF65-F5344CB8AC3E}">
        <p14:creationId xmlns:p14="http://schemas.microsoft.com/office/powerpoint/2010/main" xmlns="" val="1770551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33</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457200" y="1428241"/>
            <a:ext cx="82296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Тест</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6" name="Shape 444"/>
          <p:cNvSpPr/>
          <p:nvPr/>
        </p:nvSpPr>
        <p:spPr>
          <a:xfrm>
            <a:off x="628649" y="2279928"/>
            <a:ext cx="8110303" cy="37363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160420" indent="-160420" algn="just">
              <a:lnSpc>
                <a:spcPct val="150000"/>
              </a:lnSpc>
              <a:buSzPct val="100000"/>
              <a:buAutoNum type="arabicPeriod"/>
              <a:defRPr sz="1200">
                <a:solidFill>
                  <a:srgbClr val="4D4D4C"/>
                </a:solidFill>
                <a:latin typeface="Tahoma"/>
                <a:ea typeface="Tahoma"/>
                <a:cs typeface="Tahoma"/>
                <a:sym typeface="Tahoma"/>
              </a:defRPr>
            </a:pPr>
            <a:r>
              <a:rPr lang="ru-RU" dirty="0"/>
              <a:t>Основное правило основное правило устойчивого семейного бюджета и финансовой стабильности:</a:t>
            </a:r>
          </a:p>
          <a:p>
            <a:pPr marL="285750" indent="-285750" algn="just">
              <a:lnSpc>
                <a:spcPct val="150000"/>
              </a:lnSpc>
              <a:defRPr sz="1200">
                <a:solidFill>
                  <a:srgbClr val="4D4D4C"/>
                </a:solidFill>
                <a:latin typeface="Tahoma"/>
                <a:ea typeface="Tahoma"/>
                <a:cs typeface="Tahoma"/>
                <a:sym typeface="Tahoma"/>
              </a:defRPr>
            </a:pPr>
            <a:endParaRPr lang="ru-RU" dirty="0"/>
          </a:p>
          <a:p>
            <a:pPr marL="285750"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dirty="0"/>
              <a:t>Мои доходы должны быть больше расходов</a:t>
            </a:r>
          </a:p>
          <a:p>
            <a:pPr marL="285750"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dirty="0"/>
              <a:t>Мои доходы должны быть равны расходам</a:t>
            </a:r>
          </a:p>
          <a:p>
            <a:pPr marL="285750"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dirty="0"/>
              <a:t>Мои расходы должны быть больше доходов</a:t>
            </a:r>
          </a:p>
          <a:p>
            <a:pPr marL="285750" indent="-285750" algn="just">
              <a:lnSpc>
                <a:spcPct val="150000"/>
              </a:lnSpc>
              <a:buClr>
                <a:srgbClr val="0EBACE"/>
              </a:buClr>
              <a:buSzPct val="100000"/>
              <a:buAutoNum type="circleNumDbPlain"/>
              <a:defRPr sz="1200">
                <a:solidFill>
                  <a:srgbClr val="4D4D4C"/>
                </a:solidFill>
                <a:latin typeface="Tahoma"/>
                <a:ea typeface="Tahoma"/>
                <a:cs typeface="Tahoma"/>
                <a:sym typeface="Tahoma"/>
              </a:defRPr>
            </a:pPr>
            <a:endParaRPr lang="ru-RU" dirty="0"/>
          </a:p>
          <a:p>
            <a:pPr marL="285750" indent="-285750" algn="just">
              <a:lnSpc>
                <a:spcPct val="150000"/>
              </a:lnSpc>
              <a:defRPr sz="1200">
                <a:solidFill>
                  <a:srgbClr val="4D4D4C"/>
                </a:solidFill>
                <a:latin typeface="Tahoma"/>
                <a:ea typeface="Tahoma"/>
                <a:cs typeface="Tahoma"/>
                <a:sym typeface="Tahoma"/>
              </a:defRPr>
            </a:pPr>
            <a:r>
              <a:rPr lang="ru-RU" dirty="0"/>
              <a:t>2. Необходимо ли регулярно фиксировать свои доходы и расходы, ведя учет семейного бюджета?</a:t>
            </a:r>
          </a:p>
          <a:p>
            <a:pPr marL="285750" indent="-285750" algn="just">
              <a:lnSpc>
                <a:spcPct val="150000"/>
              </a:lnSpc>
              <a:defRPr sz="1200">
                <a:solidFill>
                  <a:srgbClr val="4D4D4C"/>
                </a:solidFill>
                <a:latin typeface="Tahoma"/>
                <a:ea typeface="Tahoma"/>
                <a:cs typeface="Tahoma"/>
                <a:sym typeface="Tahoma"/>
              </a:defRPr>
            </a:pPr>
            <a:endParaRPr lang="ru-RU" dirty="0"/>
          </a:p>
          <a:p>
            <a:pPr marL="285750"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Это необходимо</a:t>
            </a:r>
          </a:p>
          <a:p>
            <a:pPr marL="285750"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Это необходимо, но при наступлении определенных обстоятельств (например, если у человека или семьи нерегулярные доходы, нефиксированный размер заработной платы, доход, зависящий от выполнения какой-то работы), в остальных случаях это бессмысленно</a:t>
            </a:r>
          </a:p>
          <a:p>
            <a:pPr marL="285750"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Это пустая трата времени</a:t>
            </a:r>
            <a:r>
              <a:rPr lang="ru-RU" dirty="0"/>
              <a:t>, это бессмысленно</a:t>
            </a:r>
          </a:p>
        </p:txBody>
      </p:sp>
    </p:spTree>
    <p:extLst>
      <p:ext uri="{BB962C8B-B14F-4D97-AF65-F5344CB8AC3E}">
        <p14:creationId xmlns:p14="http://schemas.microsoft.com/office/powerpoint/2010/main" xmlns="" val="2971241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34</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457200" y="1428241"/>
            <a:ext cx="82296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Тест</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7" name="Shape 453"/>
          <p:cNvSpPr/>
          <p:nvPr/>
        </p:nvSpPr>
        <p:spPr>
          <a:xfrm>
            <a:off x="597543" y="1970507"/>
            <a:ext cx="8141409" cy="452431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indent="-285750" algn="just">
              <a:lnSpc>
                <a:spcPct val="150000"/>
              </a:lnSpc>
              <a:defRPr sz="1200">
                <a:solidFill>
                  <a:srgbClr val="4D4D4C"/>
                </a:solidFill>
                <a:latin typeface="Tahoma"/>
                <a:ea typeface="Tahoma"/>
                <a:cs typeface="Tahoma"/>
                <a:sym typeface="Tahoma"/>
              </a:defRPr>
            </a:pPr>
            <a:r>
              <a:rPr lang="ru-RU" dirty="0"/>
              <a:t>3. Ценник в магазине на товаре с зачеркнутой старой ценой и написанной новой означает, что:</a:t>
            </a:r>
          </a:p>
          <a:p>
            <a:pPr marL="285750" indent="-285750" algn="just">
              <a:lnSpc>
                <a:spcPct val="150000"/>
              </a:lnSpc>
              <a:defRPr sz="1200">
                <a:solidFill>
                  <a:srgbClr val="4D4D4C"/>
                </a:solidFill>
                <a:latin typeface="Tahoma"/>
                <a:ea typeface="Tahoma"/>
                <a:cs typeface="Tahoma"/>
                <a:sym typeface="Tahoma"/>
              </a:defRPr>
            </a:pPr>
            <a:endParaRPr lang="ru-RU" dirty="0"/>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Продавцы ошиблись в написании цены, а затем исправили ошибку</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Этот товар нужно срочно приобрести, поскольку цена на него максимально выгодно</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Руководство магазина стремится к тому, чтобы покупатель потратил меньше денег</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Магазин стремится привлечь внимание к этому товару и мотивировать вас к покупке, что зачастую является маркетинговой уловкой</a:t>
            </a:r>
          </a:p>
          <a:p>
            <a:pPr algn="just">
              <a:lnSpc>
                <a:spcPct val="150000"/>
              </a:lnSpc>
              <a:defRPr sz="1200">
                <a:solidFill>
                  <a:srgbClr val="4D4D4C"/>
                </a:solidFill>
                <a:latin typeface="Tahoma"/>
                <a:ea typeface="Tahoma"/>
                <a:cs typeface="Tahoma"/>
                <a:sym typeface="Tahoma"/>
              </a:defRPr>
            </a:pPr>
            <a:endParaRPr lang="ru-RU" dirty="0"/>
          </a:p>
          <a:p>
            <a:pPr marL="285750" indent="-285750" algn="just">
              <a:lnSpc>
                <a:spcPct val="150000"/>
              </a:lnSpc>
              <a:defRPr sz="1200">
                <a:solidFill>
                  <a:srgbClr val="4D4D4C"/>
                </a:solidFill>
                <a:latin typeface="Tahoma"/>
                <a:ea typeface="Tahoma"/>
                <a:cs typeface="Tahoma"/>
                <a:sym typeface="Tahoma"/>
              </a:defRPr>
            </a:pPr>
            <a:r>
              <a:rPr lang="ru-RU" dirty="0"/>
              <a:t>4. Укажите эффективные способы учета доходов и расходов, ведения семейного бюджета (возможно несколько вариантов) </a:t>
            </a:r>
          </a:p>
          <a:p>
            <a:pPr algn="just">
              <a:lnSpc>
                <a:spcPct val="150000"/>
              </a:lnSpc>
              <a:defRPr sz="1200">
                <a:solidFill>
                  <a:srgbClr val="4D4D4C"/>
                </a:solidFill>
                <a:latin typeface="Tahoma"/>
                <a:ea typeface="Tahoma"/>
                <a:cs typeface="Tahoma"/>
                <a:sym typeface="Tahoma"/>
              </a:defRPr>
            </a:pPr>
            <a:endParaRPr lang="ru-RU" dirty="0"/>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dirty="0"/>
              <a:t>Завести </a:t>
            </a:r>
            <a:r>
              <a:rPr lang="ru-RU" sz="1200" dirty="0">
                <a:solidFill>
                  <a:srgbClr val="4D4D4C"/>
                </a:solidFill>
                <a:latin typeface="Tahoma"/>
                <a:ea typeface="Tahoma"/>
                <a:cs typeface="Tahoma"/>
              </a:rPr>
              <a:t>специальную тетрадь</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Держать все цифры в голове</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Использовать программу электронных таблиц (например, </a:t>
            </a:r>
            <a:r>
              <a:rPr lang="ru-RU" sz="1200" dirty="0" err="1">
                <a:solidFill>
                  <a:srgbClr val="4D4D4C"/>
                </a:solidFill>
                <a:latin typeface="Tahoma"/>
                <a:ea typeface="Tahoma"/>
                <a:cs typeface="Tahoma"/>
              </a:rPr>
              <a:t>Excel</a:t>
            </a:r>
            <a:r>
              <a:rPr lang="ru-RU" sz="1200" dirty="0">
                <a:solidFill>
                  <a:srgbClr val="4D4D4C"/>
                </a:solidFill>
                <a:latin typeface="Tahoma"/>
                <a:ea typeface="Tahoma"/>
                <a:cs typeface="Tahoma"/>
              </a:rPr>
              <a:t>) </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Установить приложение на смартфоне</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Записывать на листочки</a:t>
            </a:r>
          </a:p>
        </p:txBody>
      </p:sp>
    </p:spTree>
    <p:extLst>
      <p:ext uri="{BB962C8B-B14F-4D97-AF65-F5344CB8AC3E}">
        <p14:creationId xmlns:p14="http://schemas.microsoft.com/office/powerpoint/2010/main" xmlns="" val="2949672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35</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457200" y="1428241"/>
            <a:ext cx="82296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Тест</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6" name="Shape 462"/>
          <p:cNvSpPr/>
          <p:nvPr/>
        </p:nvSpPr>
        <p:spPr>
          <a:xfrm>
            <a:off x="597543" y="1970507"/>
            <a:ext cx="8089257" cy="424731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indent="-285750" algn="just">
              <a:lnSpc>
                <a:spcPct val="150000"/>
              </a:lnSpc>
              <a:defRPr sz="1200">
                <a:solidFill>
                  <a:srgbClr val="4D4D4C"/>
                </a:solidFill>
                <a:latin typeface="Tahoma"/>
                <a:ea typeface="Tahoma"/>
                <a:cs typeface="Tahoma"/>
                <a:sym typeface="Tahoma"/>
              </a:defRPr>
            </a:pPr>
            <a:r>
              <a:rPr lang="ru-RU" dirty="0"/>
              <a:t>5. </a:t>
            </a:r>
            <a:r>
              <a:rPr lang="ru-RU" dirty="0">
                <a:uFill>
                  <a:solidFill>
                    <a:srgbClr val="3F3F3F"/>
                  </a:solidFill>
                </a:uFill>
              </a:rPr>
              <a:t>Что относится к обязательным расходам домохозяйства? </a:t>
            </a:r>
            <a:r>
              <a:rPr lang="ru-RU" dirty="0">
                <a:uFill>
                  <a:solidFill>
                    <a:srgbClr val="000000"/>
                  </a:solidFill>
                </a:uFill>
              </a:rPr>
              <a:t>(возможно несколько вариантов)</a:t>
            </a:r>
          </a:p>
          <a:p>
            <a:pPr marL="285750" indent="-285750" algn="just">
              <a:lnSpc>
                <a:spcPct val="150000"/>
              </a:lnSpc>
              <a:defRPr sz="1200">
                <a:solidFill>
                  <a:srgbClr val="4D4D4C"/>
                </a:solidFill>
                <a:latin typeface="Tahoma"/>
                <a:ea typeface="Tahoma"/>
                <a:cs typeface="Tahoma"/>
                <a:sym typeface="Tahoma"/>
              </a:defRPr>
            </a:pPr>
            <a:endParaRPr lang="ru-RU" dirty="0">
              <a:uFill>
                <a:solidFill>
                  <a:srgbClr val="000000"/>
                </a:solidFill>
              </a:uFill>
            </a:endParaRP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Коммунальные платежи</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Продукты</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Подарки</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err="1">
                <a:solidFill>
                  <a:srgbClr val="4D4D4C"/>
                </a:solidFill>
                <a:latin typeface="Tahoma"/>
                <a:ea typeface="Tahoma"/>
                <a:cs typeface="Tahoma"/>
              </a:rPr>
              <a:t>Имиджевые</a:t>
            </a:r>
            <a:r>
              <a:rPr lang="ru-RU" sz="1200" dirty="0">
                <a:solidFill>
                  <a:srgbClr val="4D4D4C"/>
                </a:solidFill>
                <a:latin typeface="Tahoma"/>
                <a:ea typeface="Tahoma"/>
                <a:cs typeface="Tahoma"/>
              </a:rPr>
              <a:t> покупки</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Налоги</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Ужин в кафе</a:t>
            </a:r>
            <a:endParaRPr lang="ru-RU" sz="1200" dirty="0">
              <a:solidFill>
                <a:srgbClr val="4D4D4C"/>
              </a:solidFill>
              <a:latin typeface="Tahoma"/>
              <a:ea typeface="Tahoma"/>
              <a:cs typeface="Tahoma"/>
              <a:sym typeface="Tahoma"/>
            </a:endParaRPr>
          </a:p>
          <a:p>
            <a:pPr algn="just">
              <a:lnSpc>
                <a:spcPct val="150000"/>
              </a:lnSpc>
              <a:defRPr sz="1200">
                <a:solidFill>
                  <a:srgbClr val="4D4D4C"/>
                </a:solidFill>
                <a:latin typeface="Tahoma"/>
                <a:ea typeface="Tahoma"/>
                <a:cs typeface="Tahoma"/>
                <a:sym typeface="Tahoma"/>
              </a:defRPr>
            </a:pPr>
            <a:endParaRPr lang="ru-RU" dirty="0">
              <a:latin typeface="Tahoma"/>
              <a:ea typeface="Tahoma"/>
              <a:cs typeface="Tahoma"/>
              <a:sym typeface="Tahoma"/>
            </a:endParaRPr>
          </a:p>
          <a:p>
            <a:pPr marL="285750" indent="-285750" algn="just">
              <a:lnSpc>
                <a:spcPct val="150000"/>
              </a:lnSpc>
              <a:defRPr sz="1200">
                <a:solidFill>
                  <a:srgbClr val="4D4D4C"/>
                </a:solidFill>
                <a:latin typeface="Tahoma"/>
                <a:ea typeface="Tahoma"/>
                <a:cs typeface="Tahoma"/>
                <a:sym typeface="Tahoma"/>
              </a:defRPr>
            </a:pPr>
            <a:r>
              <a:rPr lang="ru-RU" dirty="0"/>
              <a:t>6. </a:t>
            </a:r>
            <a:r>
              <a:rPr lang="ru-RU" dirty="0">
                <a:uFill>
                  <a:solidFill>
                    <a:srgbClr val="3F3F3F"/>
                  </a:solidFill>
                </a:uFill>
              </a:rPr>
              <a:t>Что является регулярным источником дохода?</a:t>
            </a:r>
          </a:p>
          <a:p>
            <a:pPr marL="285750" indent="-285750" algn="just">
              <a:lnSpc>
                <a:spcPct val="150000"/>
              </a:lnSpc>
              <a:defRPr sz="1200">
                <a:solidFill>
                  <a:srgbClr val="4D4D4C"/>
                </a:solidFill>
                <a:latin typeface="Tahoma"/>
                <a:ea typeface="Tahoma"/>
                <a:cs typeface="Tahoma"/>
                <a:sym typeface="Tahoma"/>
              </a:defRPr>
            </a:pPr>
            <a:endParaRPr lang="ru-RU" dirty="0">
              <a:uFill>
                <a:solidFill>
                  <a:srgbClr val="3F3F3F"/>
                </a:solidFill>
              </a:uFill>
            </a:endParaRP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Кредиты</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Доходы по основному месту работы</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Доходы по банковским вкладам</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Премия</a:t>
            </a:r>
          </a:p>
        </p:txBody>
      </p:sp>
    </p:spTree>
    <p:extLst>
      <p:ext uri="{BB962C8B-B14F-4D97-AF65-F5344CB8AC3E}">
        <p14:creationId xmlns:p14="http://schemas.microsoft.com/office/powerpoint/2010/main" xmlns="" val="881250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36</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457200" y="1428241"/>
            <a:ext cx="82296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Тест</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7" name="Shape 471"/>
          <p:cNvSpPr/>
          <p:nvPr/>
        </p:nvSpPr>
        <p:spPr>
          <a:xfrm>
            <a:off x="597543" y="1970507"/>
            <a:ext cx="8213948" cy="397031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indent="-285750" algn="just">
              <a:lnSpc>
                <a:spcPct val="150000"/>
              </a:lnSpc>
              <a:defRPr sz="1200">
                <a:solidFill>
                  <a:srgbClr val="4D4D4C"/>
                </a:solidFill>
                <a:latin typeface="Tahoma"/>
                <a:ea typeface="Tahoma"/>
                <a:cs typeface="Tahoma"/>
                <a:sym typeface="Tahoma"/>
              </a:defRPr>
            </a:pPr>
            <a:r>
              <a:rPr lang="ru-RU" dirty="0"/>
              <a:t>7. </a:t>
            </a:r>
            <a:r>
              <a:rPr lang="ru-RU" dirty="0">
                <a:uFill>
                  <a:solidFill>
                    <a:srgbClr val="3F3F3F"/>
                  </a:solidFill>
                </a:uFill>
              </a:rPr>
              <a:t>Какие статьи расходов можно минимизировать? </a:t>
            </a:r>
            <a:r>
              <a:rPr lang="ru-RU" dirty="0">
                <a:uFill>
                  <a:solidFill>
                    <a:srgbClr val="000000"/>
                  </a:solidFill>
                </a:uFill>
              </a:rPr>
              <a:t>(возможно несколько вариантов)</a:t>
            </a:r>
          </a:p>
          <a:p>
            <a:pPr marL="285750" indent="-285750" algn="just">
              <a:lnSpc>
                <a:spcPct val="150000"/>
              </a:lnSpc>
              <a:defRPr sz="1200">
                <a:solidFill>
                  <a:srgbClr val="4D4D4C"/>
                </a:solidFill>
                <a:latin typeface="Tahoma"/>
                <a:ea typeface="Tahoma"/>
                <a:cs typeface="Tahoma"/>
                <a:sym typeface="Tahoma"/>
              </a:defRPr>
            </a:pPr>
            <a:endParaRPr lang="ru-RU" dirty="0">
              <a:uFill>
                <a:solidFill>
                  <a:srgbClr val="000000"/>
                </a:solidFill>
              </a:uFill>
            </a:endParaRP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Желательные (не обязательные расходы)</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Обязательные расходы</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Обучение</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Развлечение и досуг</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Питание</a:t>
            </a:r>
          </a:p>
          <a:p>
            <a:pPr algn="just">
              <a:lnSpc>
                <a:spcPct val="150000"/>
              </a:lnSpc>
              <a:defRPr sz="1200">
                <a:solidFill>
                  <a:srgbClr val="4D4D4C"/>
                </a:solidFill>
                <a:latin typeface="Tahoma"/>
                <a:ea typeface="Tahoma"/>
                <a:cs typeface="Tahoma"/>
                <a:sym typeface="Tahoma"/>
              </a:defRPr>
            </a:pPr>
            <a:endParaRPr lang="ru-RU" dirty="0"/>
          </a:p>
          <a:p>
            <a:pPr marL="285750" indent="-285750" algn="just">
              <a:lnSpc>
                <a:spcPct val="150000"/>
              </a:lnSpc>
              <a:defRPr sz="1200">
                <a:solidFill>
                  <a:srgbClr val="4D4D4C"/>
                </a:solidFill>
                <a:latin typeface="Tahoma"/>
                <a:ea typeface="Tahoma"/>
                <a:cs typeface="Tahoma"/>
                <a:sym typeface="Tahoma"/>
              </a:defRPr>
            </a:pPr>
            <a:r>
              <a:rPr lang="ru-RU" dirty="0"/>
              <a:t>8. </a:t>
            </a:r>
            <a:r>
              <a:rPr lang="ru-RU" dirty="0">
                <a:uFill>
                  <a:solidFill>
                    <a:srgbClr val="3F3F3F"/>
                  </a:solidFill>
                </a:uFill>
              </a:rPr>
              <a:t>Каким должен быть минимальный размер «подушки безопасности»?</a:t>
            </a:r>
          </a:p>
          <a:p>
            <a:pPr marL="285750" indent="-285750" algn="just">
              <a:lnSpc>
                <a:spcPct val="150000"/>
              </a:lnSpc>
              <a:defRPr sz="1200">
                <a:solidFill>
                  <a:srgbClr val="4D4D4C"/>
                </a:solidFill>
                <a:latin typeface="Tahoma"/>
                <a:ea typeface="Tahoma"/>
                <a:cs typeface="Tahoma"/>
                <a:sym typeface="Tahoma"/>
              </a:defRPr>
            </a:pPr>
            <a:endParaRPr lang="ru-RU" dirty="0">
              <a:uFill>
                <a:solidFill>
                  <a:srgbClr val="3F3F3F"/>
                </a:solidFill>
              </a:uFill>
            </a:endParaRP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Кредит </a:t>
            </a:r>
            <a:r>
              <a:rPr lang="ru-RU" sz="1200" dirty="0">
                <a:solidFill>
                  <a:srgbClr val="4D4D4C"/>
                </a:solidFill>
                <a:latin typeface="Tahoma"/>
                <a:ea typeface="Tahoma"/>
                <a:cs typeface="Tahoma"/>
                <a:sym typeface="Trebuchet MS"/>
              </a:rPr>
              <a:t>Равным заработной плате за 1 месяц</a:t>
            </a:r>
            <a:endParaRPr lang="ru-RU" sz="1200" dirty="0">
              <a:solidFill>
                <a:srgbClr val="4D4D4C"/>
              </a:solidFill>
              <a:latin typeface="Tahoma"/>
              <a:ea typeface="Tahoma"/>
              <a:cs typeface="Tahoma"/>
            </a:endParaRP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Равным сумме необязательных расходов за 3 месяца</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Равным обязательным и необязательным расходам за 1 месяц.</a:t>
            </a:r>
            <a:endParaRPr lang="ru-RU" sz="1200" dirty="0">
              <a:solidFill>
                <a:srgbClr val="4D4D4C"/>
              </a:solidFill>
              <a:latin typeface="Tahoma"/>
              <a:ea typeface="Tahoma"/>
              <a:cs typeface="Tahoma"/>
              <a:sym typeface="Tahoma"/>
            </a:endParaRP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Равным сумме обязательных расходов за 3 месяца</a:t>
            </a:r>
          </a:p>
        </p:txBody>
      </p:sp>
    </p:spTree>
    <p:extLst>
      <p:ext uri="{BB962C8B-B14F-4D97-AF65-F5344CB8AC3E}">
        <p14:creationId xmlns:p14="http://schemas.microsoft.com/office/powerpoint/2010/main" xmlns="" val="2753311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37</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457200" y="1428241"/>
            <a:ext cx="82296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Тест</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6" name="Shape 480"/>
          <p:cNvSpPr/>
          <p:nvPr/>
        </p:nvSpPr>
        <p:spPr>
          <a:xfrm>
            <a:off x="597543" y="1970507"/>
            <a:ext cx="8324784" cy="45364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indent="-285750" algn="just">
              <a:lnSpc>
                <a:spcPct val="150000"/>
              </a:lnSpc>
              <a:defRPr sz="1200">
                <a:solidFill>
                  <a:srgbClr val="4D4D4C"/>
                </a:solidFill>
                <a:latin typeface="Tahoma"/>
                <a:ea typeface="Tahoma"/>
                <a:cs typeface="Tahoma"/>
                <a:sym typeface="Tahoma"/>
              </a:defRPr>
            </a:pPr>
            <a:r>
              <a:rPr lang="ru-RU" dirty="0"/>
              <a:t>9. </a:t>
            </a:r>
            <a:r>
              <a:rPr lang="ru-RU" dirty="0">
                <a:uFill>
                  <a:solidFill>
                    <a:srgbClr val="3F3F3F"/>
                  </a:solidFill>
                </a:uFill>
              </a:rPr>
              <a:t>Какие существуют подходы к оптимизации расходов семейного бюджета? </a:t>
            </a:r>
            <a:r>
              <a:rPr lang="ru-RU" dirty="0">
                <a:uFill>
                  <a:solidFill>
                    <a:srgbClr val="000000"/>
                  </a:solidFill>
                </a:uFill>
              </a:rPr>
              <a:t>(возможно несколько вариантов)</a:t>
            </a:r>
          </a:p>
          <a:p>
            <a:pPr marL="285750" indent="-285750" algn="just">
              <a:lnSpc>
                <a:spcPct val="150000"/>
              </a:lnSpc>
              <a:defRPr sz="1200">
                <a:solidFill>
                  <a:srgbClr val="4D4D4C"/>
                </a:solidFill>
                <a:latin typeface="Tahoma"/>
                <a:ea typeface="Tahoma"/>
                <a:cs typeface="Tahoma"/>
                <a:sym typeface="Tahoma"/>
              </a:defRPr>
            </a:pPr>
            <a:endParaRPr lang="ru-RU" dirty="0">
              <a:uFill>
                <a:solidFill>
                  <a:srgbClr val="000000"/>
                </a:solidFill>
              </a:uFill>
            </a:endParaRP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Брать кредиты на все желаемые покупки</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Ежедневная разумная экономия</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Использование налоговых вычетов</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Экономия на образовательных услугах</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Рефинансирование действующих кредитов</a:t>
            </a:r>
          </a:p>
          <a:p>
            <a:pPr algn="just">
              <a:lnSpc>
                <a:spcPct val="150000"/>
              </a:lnSpc>
              <a:defRPr sz="1200">
                <a:solidFill>
                  <a:srgbClr val="4D4D4C"/>
                </a:solidFill>
                <a:latin typeface="Tahoma"/>
                <a:ea typeface="Tahoma"/>
                <a:cs typeface="Tahoma"/>
                <a:sym typeface="Tahoma"/>
              </a:defRPr>
            </a:pPr>
            <a:endParaRPr lang="ru-RU" dirty="0"/>
          </a:p>
          <a:p>
            <a:pPr marL="285750" indent="-285750" algn="just">
              <a:lnSpc>
                <a:spcPct val="150000"/>
              </a:lnSpc>
              <a:defRPr sz="1200">
                <a:solidFill>
                  <a:srgbClr val="4D4D4C"/>
                </a:solidFill>
                <a:latin typeface="Tahoma"/>
                <a:ea typeface="Tahoma"/>
                <a:cs typeface="Tahoma"/>
                <a:sym typeface="Tahoma"/>
              </a:defRPr>
            </a:pPr>
            <a:r>
              <a:rPr lang="ru-RU" dirty="0"/>
              <a:t>10. В каких случаях вы считаете необходимым делать наличные сбережения?</a:t>
            </a:r>
          </a:p>
          <a:p>
            <a:pPr marL="285750" indent="-285750" algn="just">
              <a:lnSpc>
                <a:spcPct val="150000"/>
              </a:lnSpc>
              <a:defRPr sz="1200">
                <a:solidFill>
                  <a:srgbClr val="4D4D4C"/>
                </a:solidFill>
                <a:latin typeface="Tahoma"/>
                <a:ea typeface="Tahoma"/>
                <a:cs typeface="Tahoma"/>
                <a:sym typeface="Tahoma"/>
              </a:defRPr>
            </a:pPr>
            <a:endParaRPr lang="ru-RU" dirty="0"/>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Личные сбережения делать не обязательно</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Если у сбережений есть конкретная цель – накопить на дорогостоящую покупку, отпуск и т. п.</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Необходимо во всех случаях</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Если заработок непостоянный</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Если доходы превышают расходы</a:t>
            </a:r>
          </a:p>
          <a:p>
            <a:pPr marL="285750" lvl="1" indent="-285750" algn="just">
              <a:lnSpc>
                <a:spcPct val="150000"/>
              </a:lnSpc>
              <a:buSzPct val="100000"/>
              <a:buFont typeface="Wingdings" panose="05000000000000000000" pitchFamily="2" charset="2"/>
              <a:buChar char="§"/>
              <a:defRPr sz="1200">
                <a:solidFill>
                  <a:srgbClr val="4D4D4C"/>
                </a:solidFill>
                <a:latin typeface="Tahoma"/>
                <a:ea typeface="Tahoma"/>
                <a:cs typeface="Tahoma"/>
                <a:sym typeface="Tahoma"/>
              </a:defRPr>
            </a:pPr>
            <a:r>
              <a:rPr lang="ru-RU" sz="1200" dirty="0">
                <a:solidFill>
                  <a:srgbClr val="4D4D4C"/>
                </a:solidFill>
                <a:latin typeface="Tahoma"/>
                <a:ea typeface="Tahoma"/>
                <a:cs typeface="Tahoma"/>
              </a:rPr>
              <a:t>В случае благоприятной экономической ситуации</a:t>
            </a:r>
          </a:p>
        </p:txBody>
      </p:sp>
    </p:spTree>
    <p:extLst>
      <p:ext uri="{BB962C8B-B14F-4D97-AF65-F5344CB8AC3E}">
        <p14:creationId xmlns:p14="http://schemas.microsoft.com/office/powerpoint/2010/main" xmlns="" val="4141320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p:nvPr/>
        </p:nvSpPr>
        <p:spPr>
          <a:xfrm>
            <a:off x="851792" y="2332969"/>
            <a:ext cx="7175578" cy="312872"/>
          </a:xfrm>
          <a:prstGeom prst="rect">
            <a:avLst/>
          </a:prstGeom>
          <a:ln w="12700">
            <a:miter lim="400000"/>
          </a:ln>
          <a:extLst>
            <a:ext uri="{C572A759-6A51-4108-AA02-DFA0A04FC94B}">
              <ma14:wrappingTextBoxFlag xmlns:ma14="http://schemas.microsoft.com/office/mac/drawingml/2011/main" xmlns="" val="1"/>
            </a:ext>
          </a:extLst>
        </p:spPr>
        <p:txBody>
          <a:bodyPr lIns="43131" tIns="43131" rIns="43131" bIns="43131">
            <a:spAutoFit/>
          </a:bodyPr>
          <a:lstStyle/>
          <a:p>
            <a:pPr marL="269589" indent="-269589">
              <a:lnSpc>
                <a:spcPct val="150000"/>
              </a:lnSpc>
              <a:defRPr sz="1200">
                <a:solidFill>
                  <a:srgbClr val="4D4D4C"/>
                </a:solidFill>
                <a:latin typeface="Tahoma"/>
                <a:ea typeface="Tahoma"/>
                <a:cs typeface="Tahoma"/>
                <a:sym typeface="Tahoma"/>
              </a:defRPr>
            </a:pPr>
            <a:endParaRPr sz="1132"/>
          </a:p>
        </p:txBody>
      </p:sp>
      <p:sp>
        <p:nvSpPr>
          <p:cNvPr id="576" name="Shape 576"/>
          <p:cNvSpPr>
            <a:spLocks noGrp="1"/>
          </p:cNvSpPr>
          <p:nvPr>
            <p:ph type="title"/>
          </p:nvPr>
        </p:nvSpPr>
        <p:spPr>
          <a:xfrm>
            <a:off x="457200" y="1438538"/>
            <a:ext cx="8229600" cy="894431"/>
          </a:xfrm>
          <a:prstGeom prst="rect">
            <a:avLst/>
          </a:prstGeom>
        </p:spPr>
        <p:txBody>
          <a:bodyPr>
            <a:normAutofit fontScale="90000"/>
          </a:bodyPr>
          <a:lstStyle>
            <a:lvl1pPr>
              <a:defRPr sz="2900" b="1">
                <a:solidFill>
                  <a:srgbClr val="D9562C"/>
                </a:solidFill>
                <a:latin typeface="Tahoma"/>
                <a:ea typeface="Tahoma"/>
                <a:cs typeface="Tahoma"/>
                <a:sym typeface="Tahoma"/>
              </a:defRPr>
            </a:lvl1pPr>
          </a:lstStyle>
          <a:p>
            <a:pPr algn="ctr"/>
            <a:r>
              <a:rPr lang="ru-RU" b="0" dirty="0">
                <a:solidFill>
                  <a:srgbClr val="4CAF90"/>
                </a:solidFill>
              </a:rPr>
              <a:t>Хотите научится принимать грамотные финансовые решения?</a:t>
            </a:r>
          </a:p>
        </p:txBody>
      </p:sp>
      <p:sp>
        <p:nvSpPr>
          <p:cNvPr id="577" name="Shape 577"/>
          <p:cNvSpPr>
            <a:spLocks noGrp="1"/>
          </p:cNvSpPr>
          <p:nvPr>
            <p:ph type="sldNum" sz="quarter" idx="4"/>
          </p:nvPr>
        </p:nvSpPr>
        <p:spPr>
          <a:xfrm>
            <a:off x="8380811" y="6398999"/>
            <a:ext cx="358141" cy="2716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38</a:t>
            </a:fld>
            <a:endParaRPr/>
          </a:p>
        </p:txBody>
      </p:sp>
      <p:sp>
        <p:nvSpPr>
          <p:cNvPr id="5" name="TextBox 4">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a:solidFill>
                  <a:srgbClr val="4CAF90"/>
                </a:solidFill>
              </a:rPr>
              <a:t>0000011111000000  0000011100001010101010101010000010101010101011111    00001111001011111000000101010101.     111111111 0000.   00 00 0 0 0 01111110000101010101000000101</a:t>
            </a:r>
          </a:p>
        </p:txBody>
      </p:sp>
      <p:sp>
        <p:nvSpPr>
          <p:cNvPr id="3" name="TextBox 2">
            <a:extLst>
              <a:ext uri="{FF2B5EF4-FFF2-40B4-BE49-F238E27FC236}">
                <a16:creationId xmlns:a16="http://schemas.microsoft.com/office/drawing/2014/main" xmlns="" id="{8DBF0003-17C8-CE48-A0F5-291672007C64}"/>
              </a:ext>
            </a:extLst>
          </p:cNvPr>
          <p:cNvSpPr txBox="1"/>
          <p:nvPr/>
        </p:nvSpPr>
        <p:spPr>
          <a:xfrm>
            <a:off x="457200" y="2825268"/>
            <a:ext cx="8281752" cy="2554545"/>
          </a:xfrm>
          <a:prstGeom prst="rect">
            <a:avLst/>
          </a:prstGeom>
          <a:noFill/>
        </p:spPr>
        <p:txBody>
          <a:bodyPr wrap="square" rtlCol="0">
            <a:spAutoFit/>
          </a:bodyPr>
          <a:lstStyle/>
          <a:p>
            <a:pPr algn="just"/>
            <a:r>
              <a:rPr lang="ru-RU" sz="2000" dirty="0"/>
              <a:t>Регистрируйте на бесплатный онлайн курс по ссылке: </a:t>
            </a:r>
            <a:r>
              <a:rPr lang="en-US" sz="2000" dirty="0"/>
              <a:t>www. </a:t>
            </a:r>
            <a:r>
              <a:rPr lang="en-US" sz="2000" dirty="0" err="1"/>
              <a:t>course.ncfg.ru</a:t>
            </a:r>
            <a:endParaRPr lang="ru-RU" sz="2000" dirty="0"/>
          </a:p>
          <a:p>
            <a:pPr algn="just"/>
            <a:endParaRPr lang="ru-RU" sz="2000" dirty="0"/>
          </a:p>
          <a:p>
            <a:pPr algn="just"/>
            <a:r>
              <a:rPr lang="ru-RU" sz="2000" dirty="0"/>
              <a:t>Получайте надежную и комплексную информацию по финансовой грамотности, не выходя из дома. Программа разработана в рамках проведения Всероссийской недели сбережений.</a:t>
            </a:r>
          </a:p>
          <a:p>
            <a:pPr algn="just"/>
            <a:r>
              <a:rPr lang="ru-RU" sz="2000" dirty="0"/>
              <a:t>   </a:t>
            </a:r>
          </a:p>
          <a:p>
            <a:pPr algn="just"/>
            <a:r>
              <a:rPr lang="ru-RU" sz="2000"/>
              <a:t>По результатам прохождения программы </a:t>
            </a:r>
            <a:r>
              <a:rPr lang="ru-RU" sz="2000" dirty="0"/>
              <a:t>онлайн курса –распечатайте именной сертификат!</a:t>
            </a:r>
          </a:p>
        </p:txBody>
      </p:sp>
    </p:spTree>
    <p:extLst>
      <p:ext uri="{BB962C8B-B14F-4D97-AF65-F5344CB8AC3E}">
        <p14:creationId xmlns:p14="http://schemas.microsoft.com/office/powerpoint/2010/main" xmlns="" val="1894137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AAE8E-2CE5-DD40-BD81-45C6A3B8CFD7}"/>
              </a:ext>
            </a:extLst>
          </p:cNvPr>
          <p:cNvSpPr>
            <a:spLocks noGrp="1"/>
          </p:cNvSpPr>
          <p:nvPr>
            <p:ph type="title"/>
          </p:nvPr>
        </p:nvSpPr>
        <p:spPr/>
        <p:txBody>
          <a:bodyPr/>
          <a:lstStyle/>
          <a:p>
            <a:pPr algn="ctr"/>
            <a:r>
              <a:rPr lang="ru-RU" dirty="0"/>
              <a:t>СПАСИБО </a:t>
            </a:r>
            <a:br>
              <a:rPr lang="ru-RU" dirty="0"/>
            </a:br>
            <a:r>
              <a:rPr lang="ru-RU" dirty="0"/>
              <a:t>ЗА ВНИМАНИЕ</a:t>
            </a:r>
          </a:p>
        </p:txBody>
      </p:sp>
    </p:spTree>
    <p:extLst>
      <p:ext uri="{BB962C8B-B14F-4D97-AF65-F5344CB8AC3E}">
        <p14:creationId xmlns:p14="http://schemas.microsoft.com/office/powerpoint/2010/main" xmlns="" val="364083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4</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Бюджет среднестатистической российской семьи</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6" name="Title 1"/>
          <p:cNvSpPr txBox="1">
            <a:spLocks/>
          </p:cNvSpPr>
          <p:nvPr/>
        </p:nvSpPr>
        <p:spPr>
          <a:xfrm>
            <a:off x="1380903" y="5623115"/>
            <a:ext cx="6754582" cy="512813"/>
          </a:xfrm>
          <a:prstGeom prst="rect">
            <a:avLst/>
          </a:prstGeom>
        </p:spPr>
        <p:txBody>
          <a:bodyPr vert="horz" lIns="78226" tIns="39113" rIns="78226" bIns="39113"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ru-RU" sz="1027" dirty="0">
                <a:latin typeface="Tahoma" pitchFamily="-96" charset="0"/>
                <a:ea typeface="Tahoma" pitchFamily="-96" charset="0"/>
                <a:cs typeface="Tahoma" pitchFamily="-96" charset="0"/>
              </a:rPr>
              <a:t>Согласно докладу Всемирного банка «Паритет покупательной способности и реальные расходы»</a:t>
            </a:r>
            <a:endParaRPr lang="en-US" sz="1027" dirty="0"/>
          </a:p>
        </p:txBody>
      </p:sp>
      <p:graphicFrame>
        <p:nvGraphicFramePr>
          <p:cNvPr id="7" name="Диаграмма 5"/>
          <p:cNvGraphicFramePr/>
          <p:nvPr>
            <p:extLst/>
          </p:nvPr>
        </p:nvGraphicFramePr>
        <p:xfrm>
          <a:off x="1451277" y="2046504"/>
          <a:ext cx="6936268" cy="3522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9042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5</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Устойчивый бюджет</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8" name="Shape 175"/>
          <p:cNvSpPr/>
          <p:nvPr/>
        </p:nvSpPr>
        <p:spPr>
          <a:xfrm>
            <a:off x="6263251" y="5556322"/>
            <a:ext cx="2252101" cy="30777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ctr">
              <a:defRPr sz="1200">
                <a:solidFill>
                  <a:srgbClr val="808080"/>
                </a:solidFill>
                <a:latin typeface="Tahoma"/>
                <a:ea typeface="Tahoma"/>
                <a:cs typeface="Tahoma"/>
                <a:sym typeface="Tahoma"/>
              </a:defRPr>
            </a:lvl1pPr>
          </a:lstStyle>
          <a:p>
            <a:r>
              <a:rPr lang="ru-RU" sz="1400" dirty="0"/>
              <a:t>Пассивный доход</a:t>
            </a:r>
          </a:p>
        </p:txBody>
      </p:sp>
      <p:sp>
        <p:nvSpPr>
          <p:cNvPr id="9" name="Shape 178"/>
          <p:cNvSpPr/>
          <p:nvPr/>
        </p:nvSpPr>
        <p:spPr>
          <a:xfrm>
            <a:off x="3362846" y="2489420"/>
            <a:ext cx="2893365" cy="46166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just">
              <a:lnSpc>
                <a:spcPct val="150000"/>
              </a:lnSpc>
              <a:defRPr sz="1400" b="1">
                <a:solidFill>
                  <a:srgbClr val="4D4D4C"/>
                </a:solidFill>
                <a:latin typeface="Tahoma"/>
                <a:ea typeface="Tahoma"/>
                <a:cs typeface="Tahoma"/>
                <a:sym typeface="Tahoma"/>
              </a:defRPr>
            </a:lvl1pPr>
          </a:lstStyle>
          <a:p>
            <a:r>
              <a:rPr sz="1600" dirty="0"/>
              <a:t>ДОХОДЫ &gt; РАСХОДЫ</a:t>
            </a:r>
          </a:p>
        </p:txBody>
      </p:sp>
      <p:sp>
        <p:nvSpPr>
          <p:cNvPr id="10" name="Shape 179"/>
          <p:cNvSpPr/>
          <p:nvPr/>
        </p:nvSpPr>
        <p:spPr>
          <a:xfrm>
            <a:off x="2722770" y="3459358"/>
            <a:ext cx="4305815" cy="46166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just">
              <a:lnSpc>
                <a:spcPct val="150000"/>
              </a:lnSpc>
              <a:defRPr sz="1400">
                <a:solidFill>
                  <a:srgbClr val="4D4D4C"/>
                </a:solidFill>
                <a:latin typeface="Tahoma"/>
                <a:ea typeface="Tahoma"/>
                <a:cs typeface="Tahoma"/>
                <a:sym typeface="Tahoma"/>
              </a:defRPr>
            </a:lvl1pPr>
          </a:lstStyle>
          <a:p>
            <a:r>
              <a:rPr sz="1600" dirty="0"/>
              <a:t>ДОСТИЖЕНИЕ ФИНАНСОВЫХ ЦЕЛЕЙ</a:t>
            </a:r>
          </a:p>
        </p:txBody>
      </p:sp>
      <p:sp>
        <p:nvSpPr>
          <p:cNvPr id="11" name="Shape 180"/>
          <p:cNvSpPr/>
          <p:nvPr/>
        </p:nvSpPr>
        <p:spPr>
          <a:xfrm>
            <a:off x="4316245" y="3001728"/>
            <a:ext cx="358932" cy="400221"/>
          </a:xfrm>
          <a:custGeom>
            <a:avLst/>
            <a:gdLst/>
            <a:ahLst/>
            <a:cxnLst>
              <a:cxn ang="0">
                <a:pos x="wd2" y="hd2"/>
              </a:cxn>
              <a:cxn ang="5400000">
                <a:pos x="wd2" y="hd2"/>
              </a:cxn>
              <a:cxn ang="10800000">
                <a:pos x="wd2" y="hd2"/>
              </a:cxn>
              <a:cxn ang="16200000">
                <a:pos x="wd2" y="hd2"/>
              </a:cxn>
            </a:cxnLst>
            <a:rect l="0" t="0" r="r" b="b"/>
            <a:pathLst>
              <a:path w="21600" h="21600" extrusionOk="0">
                <a:moveTo>
                  <a:pt x="0" y="11914"/>
                </a:moveTo>
                <a:lnTo>
                  <a:pt x="5400" y="11914"/>
                </a:lnTo>
                <a:lnTo>
                  <a:pt x="5400" y="0"/>
                </a:lnTo>
                <a:lnTo>
                  <a:pt x="16200" y="0"/>
                </a:lnTo>
                <a:lnTo>
                  <a:pt x="16200" y="11914"/>
                </a:lnTo>
                <a:lnTo>
                  <a:pt x="21600" y="11914"/>
                </a:lnTo>
                <a:lnTo>
                  <a:pt x="10800" y="21600"/>
                </a:lnTo>
                <a:close/>
              </a:path>
            </a:pathLst>
          </a:custGeom>
          <a:ln w="38100">
            <a:solidFill>
              <a:srgbClr val="D9562C">
                <a:alpha val="83000"/>
              </a:srgbClr>
            </a:solidFill>
            <a:miter/>
          </a:ln>
          <a:effectLst>
            <a:outerShdw blurRad="50800" dist="38100" dir="2700000" rotWithShape="0">
              <a:srgbClr val="000000">
                <a:alpha val="43000"/>
              </a:srgbClr>
            </a:outerShdw>
          </a:effectLst>
        </p:spPr>
        <p:txBody>
          <a:bodyPr lIns="45718" tIns="45718" rIns="45718" bIns="45718"/>
          <a:lstStyle/>
          <a:p>
            <a:endParaRPr/>
          </a:p>
        </p:txBody>
      </p:sp>
      <p:pic>
        <p:nvPicPr>
          <p:cNvPr id="12" name="image1.jpeg" descr="D:\Users\Inna\My Documents\Бюджет\51efc580-0c06-6748-0c06-6747c306ed42.photo.0.jpg"/>
          <p:cNvPicPr>
            <a:picLocks noChangeAspect="1"/>
          </p:cNvPicPr>
          <p:nvPr/>
        </p:nvPicPr>
        <p:blipFill>
          <a:blip r:embed="rId3">
            <a:extLst/>
          </a:blip>
          <a:stretch>
            <a:fillRect/>
          </a:stretch>
        </p:blipFill>
        <p:spPr>
          <a:xfrm>
            <a:off x="814552" y="4179151"/>
            <a:ext cx="1650484" cy="1307255"/>
          </a:xfrm>
          <a:prstGeom prst="rect">
            <a:avLst/>
          </a:prstGeom>
          <a:ln w="12700">
            <a:miter lim="400000"/>
          </a:ln>
        </p:spPr>
      </p:pic>
      <p:sp>
        <p:nvSpPr>
          <p:cNvPr id="13" name="Shape 182"/>
          <p:cNvSpPr/>
          <p:nvPr/>
        </p:nvSpPr>
        <p:spPr>
          <a:xfrm>
            <a:off x="716243" y="5544382"/>
            <a:ext cx="1851466" cy="30777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lvl1pPr algn="ctr">
              <a:defRPr sz="1200">
                <a:solidFill>
                  <a:srgbClr val="808080"/>
                </a:solidFill>
                <a:latin typeface="Tahoma"/>
                <a:ea typeface="Tahoma"/>
                <a:cs typeface="Tahoma"/>
                <a:sym typeface="Tahoma"/>
              </a:defRPr>
            </a:lvl1pPr>
          </a:lstStyle>
          <a:p>
            <a:r>
              <a:rPr lang="ru-RU" sz="1400" dirty="0"/>
              <a:t>Образование детей</a:t>
            </a:r>
          </a:p>
        </p:txBody>
      </p:sp>
      <p:pic>
        <p:nvPicPr>
          <p:cNvPr id="15" name="image2.jpeg"/>
          <p:cNvPicPr>
            <a:picLocks noChangeAspect="1"/>
          </p:cNvPicPr>
          <p:nvPr/>
        </p:nvPicPr>
        <p:blipFill>
          <a:blip r:embed="rId4">
            <a:extLst/>
          </a:blip>
          <a:stretch>
            <a:fillRect/>
          </a:stretch>
        </p:blipFill>
        <p:spPr>
          <a:xfrm>
            <a:off x="4417178" y="4165600"/>
            <a:ext cx="2030612" cy="1351281"/>
          </a:xfrm>
          <a:prstGeom prst="rect">
            <a:avLst/>
          </a:prstGeom>
          <a:ln w="12700">
            <a:miter lim="400000"/>
          </a:ln>
        </p:spPr>
      </p:pic>
      <p:sp>
        <p:nvSpPr>
          <p:cNvPr id="16" name="Shape 184"/>
          <p:cNvSpPr/>
          <p:nvPr/>
        </p:nvSpPr>
        <p:spPr>
          <a:xfrm>
            <a:off x="4675170" y="5544382"/>
            <a:ext cx="1647191" cy="30777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ctr">
              <a:defRPr sz="1200">
                <a:solidFill>
                  <a:srgbClr val="808080"/>
                </a:solidFill>
                <a:latin typeface="Tahoma"/>
                <a:ea typeface="Tahoma"/>
                <a:cs typeface="Tahoma"/>
                <a:sym typeface="Tahoma"/>
              </a:defRPr>
            </a:lvl1pPr>
          </a:lstStyle>
          <a:p>
            <a:r>
              <a:rPr lang="ru-RU" sz="1400" dirty="0"/>
              <a:t>Недвижимость</a:t>
            </a:r>
          </a:p>
        </p:txBody>
      </p:sp>
      <p:pic>
        <p:nvPicPr>
          <p:cNvPr id="17" name="image3.jpeg"/>
          <p:cNvPicPr>
            <a:picLocks noChangeAspect="1"/>
          </p:cNvPicPr>
          <p:nvPr/>
        </p:nvPicPr>
        <p:blipFill>
          <a:blip r:embed="rId5">
            <a:extLst/>
          </a:blip>
          <a:stretch>
            <a:fillRect/>
          </a:stretch>
        </p:blipFill>
        <p:spPr>
          <a:xfrm>
            <a:off x="2712703" y="4204017"/>
            <a:ext cx="1627454" cy="1302709"/>
          </a:xfrm>
          <a:prstGeom prst="rect">
            <a:avLst/>
          </a:prstGeom>
          <a:ln w="12700">
            <a:miter lim="400000"/>
          </a:ln>
        </p:spPr>
      </p:pic>
      <p:sp>
        <p:nvSpPr>
          <p:cNvPr id="18" name="Shape 186"/>
          <p:cNvSpPr/>
          <p:nvPr/>
        </p:nvSpPr>
        <p:spPr>
          <a:xfrm>
            <a:off x="2712703" y="5544382"/>
            <a:ext cx="1647191" cy="30777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ctr">
              <a:defRPr sz="1200">
                <a:solidFill>
                  <a:srgbClr val="808080"/>
                </a:solidFill>
                <a:latin typeface="Tahoma"/>
                <a:ea typeface="Tahoma"/>
                <a:cs typeface="Tahoma"/>
                <a:sym typeface="Tahoma"/>
              </a:defRPr>
            </a:lvl1pPr>
          </a:lstStyle>
          <a:p>
            <a:r>
              <a:rPr lang="ru-RU" sz="1400" dirty="0"/>
              <a:t>Покупки</a:t>
            </a:r>
          </a:p>
        </p:txBody>
      </p:sp>
      <p:pic>
        <p:nvPicPr>
          <p:cNvPr id="19" name="image4.jpeg" descr="C:\Users\Администратор\Desktop\Бюджет\1454327_20120312103348.gif"/>
          <p:cNvPicPr>
            <a:picLocks noChangeAspect="1"/>
          </p:cNvPicPr>
          <p:nvPr/>
        </p:nvPicPr>
        <p:blipFill>
          <a:blip r:embed="rId6" cstate="print">
            <a:extLst/>
          </a:blip>
          <a:stretch>
            <a:fillRect/>
          </a:stretch>
        </p:blipFill>
        <p:spPr>
          <a:xfrm>
            <a:off x="6478656" y="4165600"/>
            <a:ext cx="1788165" cy="1341120"/>
          </a:xfrm>
          <a:prstGeom prst="rect">
            <a:avLst/>
          </a:prstGeom>
          <a:ln w="12700">
            <a:miter lim="400000"/>
          </a:ln>
        </p:spPr>
      </p:pic>
    </p:spTree>
    <p:extLst>
      <p:ext uri="{BB962C8B-B14F-4D97-AF65-F5344CB8AC3E}">
        <p14:creationId xmlns:p14="http://schemas.microsoft.com/office/powerpoint/2010/main" xmlns="" val="312702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6</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Шаг 1. Учет расходов и доходов</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10" name="Shape 194"/>
          <p:cNvSpPr/>
          <p:nvPr/>
        </p:nvSpPr>
        <p:spPr>
          <a:xfrm>
            <a:off x="3528291" y="2058715"/>
            <a:ext cx="5292436" cy="455201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0000"/>
              </a:lnSpc>
              <a:defRPr sz="1200">
                <a:latin typeface="Calibri Light"/>
                <a:ea typeface="Calibri Light"/>
                <a:cs typeface="Calibri Light"/>
                <a:sym typeface="Calibri Light"/>
              </a:defRPr>
            </a:pPr>
            <a:r>
              <a:rPr lang="ru-RU" sz="1400" dirty="0">
                <a:latin typeface="Tahoma" panose="020B0604030504040204" pitchFamily="34" charset="0"/>
                <a:ea typeface="Tahoma" panose="020B0604030504040204" pitchFamily="34" charset="0"/>
                <a:cs typeface="Tahoma" panose="020B0604030504040204" pitchFamily="34" charset="0"/>
              </a:rPr>
              <a:t> </a:t>
            </a:r>
            <a:r>
              <a:rPr lang="ru-RU" sz="1400" dirty="0">
                <a:solidFill>
                  <a:srgbClr val="4D4D4C"/>
                </a:solidFill>
                <a:latin typeface="Tahoma" panose="020B0604030504040204" pitchFamily="34" charset="0"/>
                <a:ea typeface="Tahoma" panose="020B0604030504040204" pitchFamily="34" charset="0"/>
                <a:cs typeface="Tahoma" panose="020B0604030504040204" pitchFamily="34" charset="0"/>
                <a:sym typeface="Tahoma"/>
              </a:rPr>
              <a:t>К сожалению, многие из нас частенько оказываются в положении, когда деньги уже закончились, а до новых поступлений остается еще несколько дней. И тогда приходится одалживать деньги или жестко экономить на всем.</a:t>
            </a:r>
          </a:p>
          <a:p>
            <a:pPr algn="just">
              <a:lnSpc>
                <a:spcPct val="90000"/>
              </a:lnSpc>
              <a:defRPr sz="1200">
                <a:solidFill>
                  <a:srgbClr val="4D4D4C"/>
                </a:solidFill>
                <a:latin typeface="Tahoma"/>
                <a:ea typeface="Tahoma"/>
                <a:cs typeface="Tahoma"/>
                <a:sym typeface="Tahoma"/>
              </a:defRPr>
            </a:pPr>
            <a:endParaRPr lang="ru-RU" sz="1400" dirty="0">
              <a:solidFill>
                <a:srgbClr val="4D4D4C"/>
              </a:solidFill>
              <a:latin typeface="Tahoma" panose="020B0604030504040204" pitchFamily="34" charset="0"/>
              <a:ea typeface="Tahoma" panose="020B0604030504040204" pitchFamily="34" charset="0"/>
              <a:cs typeface="Tahoma" panose="020B0604030504040204" pitchFamily="34" charset="0"/>
              <a:sym typeface="Tahoma"/>
            </a:endParaRPr>
          </a:p>
          <a:p>
            <a:pPr algn="just">
              <a:lnSpc>
                <a:spcPct val="9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  </a:t>
            </a:r>
          </a:p>
          <a:p>
            <a:pPr algn="just">
              <a:lnSpc>
                <a:spcPct val="9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Чтобы избежать такой ситуации, надо правильно спланировать будущие расходы и доходы </a:t>
            </a:r>
          </a:p>
          <a:p>
            <a:pPr algn="just">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Необходимо понять – сколько денег можно будет потратить в следующем месяце </a:t>
            </a:r>
          </a:p>
          <a:p>
            <a:pPr algn="just">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Нужно подсчитать, сколько заработано и потрачено в прошлом месяце</a:t>
            </a:r>
          </a:p>
          <a:p>
            <a:pPr algn="just">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В течение месяца фиксировать все доходы и расходы.</a:t>
            </a:r>
          </a:p>
        </p:txBody>
      </p:sp>
      <p:pic>
        <p:nvPicPr>
          <p:cNvPr id="11" name="image7.png"/>
          <p:cNvPicPr>
            <a:picLocks noChangeAspect="1"/>
          </p:cNvPicPr>
          <p:nvPr/>
        </p:nvPicPr>
        <p:blipFill>
          <a:blip r:embed="rId3">
            <a:extLst/>
          </a:blip>
          <a:stretch>
            <a:fillRect/>
          </a:stretch>
        </p:blipFill>
        <p:spPr>
          <a:xfrm>
            <a:off x="67263" y="1883497"/>
            <a:ext cx="3087646" cy="2118410"/>
          </a:xfrm>
          <a:prstGeom prst="rect">
            <a:avLst/>
          </a:prstGeom>
          <a:ln w="12700">
            <a:miter lim="400000"/>
          </a:ln>
        </p:spPr>
      </p:pic>
      <p:sp>
        <p:nvSpPr>
          <p:cNvPr id="12" name="Shape 198"/>
          <p:cNvSpPr/>
          <p:nvPr/>
        </p:nvSpPr>
        <p:spPr>
          <a:xfrm>
            <a:off x="3528291" y="3958669"/>
            <a:ext cx="215120" cy="269798"/>
          </a:xfrm>
          <a:custGeom>
            <a:avLst/>
            <a:gdLst/>
            <a:ahLst/>
            <a:cxnLst>
              <a:cxn ang="0">
                <a:pos x="wd2" y="hd2"/>
              </a:cxn>
              <a:cxn ang="5400000">
                <a:pos x="wd2" y="hd2"/>
              </a:cxn>
              <a:cxn ang="10800000">
                <a:pos x="wd2" y="hd2"/>
              </a:cxn>
              <a:cxn ang="16200000">
                <a:pos x="wd2" y="hd2"/>
              </a:cxn>
            </a:cxnLst>
            <a:rect l="0" t="0" r="r" b="b"/>
            <a:pathLst>
              <a:path w="21600" h="21600" extrusionOk="0">
                <a:moveTo>
                  <a:pt x="0" y="12989"/>
                </a:moveTo>
                <a:lnTo>
                  <a:pt x="5400" y="12989"/>
                </a:lnTo>
                <a:lnTo>
                  <a:pt x="5400" y="0"/>
                </a:lnTo>
                <a:lnTo>
                  <a:pt x="16200" y="0"/>
                </a:lnTo>
                <a:lnTo>
                  <a:pt x="16200" y="12989"/>
                </a:lnTo>
                <a:lnTo>
                  <a:pt x="21600" y="12989"/>
                </a:lnTo>
                <a:lnTo>
                  <a:pt x="10800" y="21600"/>
                </a:lnTo>
                <a:close/>
              </a:path>
            </a:pathLst>
          </a:custGeom>
          <a:ln w="38100">
            <a:solidFill>
              <a:srgbClr val="D9562C">
                <a:alpha val="83000"/>
              </a:srgbClr>
            </a:solidFill>
            <a:miter/>
          </a:ln>
          <a:effectLst>
            <a:outerShdw blurRad="50800" dist="38100" dir="2700000" rotWithShape="0">
              <a:srgbClr val="000000">
                <a:alpha val="43000"/>
              </a:srgbClr>
            </a:outerShdw>
          </a:effectLst>
        </p:spPr>
        <p:txBody>
          <a:bodyPr lIns="45718" tIns="45718" rIns="45718" bIns="45718"/>
          <a:lstStyle/>
          <a:p>
            <a:endParaRPr/>
          </a:p>
        </p:txBody>
      </p:sp>
      <p:sp>
        <p:nvSpPr>
          <p:cNvPr id="13" name="Shape 199"/>
          <p:cNvSpPr/>
          <p:nvPr/>
        </p:nvSpPr>
        <p:spPr>
          <a:xfrm>
            <a:off x="3528291" y="4975909"/>
            <a:ext cx="215120" cy="269798"/>
          </a:xfrm>
          <a:custGeom>
            <a:avLst/>
            <a:gdLst/>
            <a:ahLst/>
            <a:cxnLst>
              <a:cxn ang="0">
                <a:pos x="wd2" y="hd2"/>
              </a:cxn>
              <a:cxn ang="5400000">
                <a:pos x="wd2" y="hd2"/>
              </a:cxn>
              <a:cxn ang="10800000">
                <a:pos x="wd2" y="hd2"/>
              </a:cxn>
              <a:cxn ang="16200000">
                <a:pos x="wd2" y="hd2"/>
              </a:cxn>
            </a:cxnLst>
            <a:rect l="0" t="0" r="r" b="b"/>
            <a:pathLst>
              <a:path w="21600" h="21600" extrusionOk="0">
                <a:moveTo>
                  <a:pt x="0" y="12989"/>
                </a:moveTo>
                <a:lnTo>
                  <a:pt x="5400" y="12989"/>
                </a:lnTo>
                <a:lnTo>
                  <a:pt x="5400" y="0"/>
                </a:lnTo>
                <a:lnTo>
                  <a:pt x="16200" y="0"/>
                </a:lnTo>
                <a:lnTo>
                  <a:pt x="16200" y="12989"/>
                </a:lnTo>
                <a:lnTo>
                  <a:pt x="21600" y="12989"/>
                </a:lnTo>
                <a:lnTo>
                  <a:pt x="10800" y="21600"/>
                </a:lnTo>
                <a:close/>
              </a:path>
            </a:pathLst>
          </a:custGeom>
          <a:ln w="38100">
            <a:solidFill>
              <a:srgbClr val="D9562C">
                <a:alpha val="83000"/>
              </a:srgbClr>
            </a:solidFill>
            <a:miter/>
          </a:ln>
          <a:effectLst>
            <a:outerShdw blurRad="50800" dist="38100" dir="2700000" rotWithShape="0">
              <a:srgbClr val="000000">
                <a:alpha val="43000"/>
              </a:srgbClr>
            </a:outerShdw>
          </a:effectLst>
        </p:spPr>
        <p:txBody>
          <a:bodyPr lIns="45718" tIns="45718" rIns="45718" bIns="45718"/>
          <a:lstStyle/>
          <a:p>
            <a:endParaRPr/>
          </a:p>
        </p:txBody>
      </p:sp>
      <p:sp>
        <p:nvSpPr>
          <p:cNvPr id="15" name="Shape 200"/>
          <p:cNvSpPr/>
          <p:nvPr/>
        </p:nvSpPr>
        <p:spPr>
          <a:xfrm>
            <a:off x="3528291" y="5886078"/>
            <a:ext cx="215120" cy="269798"/>
          </a:xfrm>
          <a:custGeom>
            <a:avLst/>
            <a:gdLst/>
            <a:ahLst/>
            <a:cxnLst>
              <a:cxn ang="0">
                <a:pos x="wd2" y="hd2"/>
              </a:cxn>
              <a:cxn ang="5400000">
                <a:pos x="wd2" y="hd2"/>
              </a:cxn>
              <a:cxn ang="10800000">
                <a:pos x="wd2" y="hd2"/>
              </a:cxn>
              <a:cxn ang="16200000">
                <a:pos x="wd2" y="hd2"/>
              </a:cxn>
            </a:cxnLst>
            <a:rect l="0" t="0" r="r" b="b"/>
            <a:pathLst>
              <a:path w="21600" h="21600" extrusionOk="0">
                <a:moveTo>
                  <a:pt x="0" y="12989"/>
                </a:moveTo>
                <a:lnTo>
                  <a:pt x="5400" y="12989"/>
                </a:lnTo>
                <a:lnTo>
                  <a:pt x="5400" y="0"/>
                </a:lnTo>
                <a:lnTo>
                  <a:pt x="16200" y="0"/>
                </a:lnTo>
                <a:lnTo>
                  <a:pt x="16200" y="12989"/>
                </a:lnTo>
                <a:lnTo>
                  <a:pt x="21600" y="12989"/>
                </a:lnTo>
                <a:lnTo>
                  <a:pt x="10800" y="21600"/>
                </a:lnTo>
                <a:close/>
              </a:path>
            </a:pathLst>
          </a:custGeom>
          <a:ln w="38100">
            <a:solidFill>
              <a:srgbClr val="D9562C">
                <a:alpha val="83000"/>
              </a:srgbClr>
            </a:solidFill>
            <a:miter/>
          </a:ln>
          <a:effectLst>
            <a:outerShdw blurRad="50800" dist="38100" dir="2700000" rotWithShape="0">
              <a:srgbClr val="000000">
                <a:alpha val="43000"/>
              </a:srgbClr>
            </a:outerShdw>
          </a:effectLst>
        </p:spPr>
        <p:txBody>
          <a:bodyPr lIns="45718" tIns="45718" rIns="45718" bIns="45718"/>
          <a:lstStyle/>
          <a:p>
            <a:endParaRPr/>
          </a:p>
        </p:txBody>
      </p:sp>
    </p:spTree>
    <p:extLst>
      <p:ext uri="{BB962C8B-B14F-4D97-AF65-F5344CB8AC3E}">
        <p14:creationId xmlns:p14="http://schemas.microsoft.com/office/powerpoint/2010/main" xmlns="" val="61449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7</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Способы ведения учета расходов и доходов</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9" name="Title 1"/>
          <p:cNvSpPr txBox="1">
            <a:spLocks/>
          </p:cNvSpPr>
          <p:nvPr/>
        </p:nvSpPr>
        <p:spPr>
          <a:xfrm>
            <a:off x="1818057" y="2277115"/>
            <a:ext cx="6239441" cy="3313280"/>
          </a:xfrm>
          <a:prstGeom prst="rect">
            <a:avLst/>
          </a:prstGeom>
        </p:spPr>
        <p:txBody>
          <a:bodyPr vert="horz" lIns="78226" tIns="39113" rIns="78226" bIns="39113"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ru-RU" sz="1711" dirty="0">
                <a:latin typeface="Tahoma" charset="0"/>
                <a:ea typeface="Tahoma" charset="0"/>
                <a:cs typeface="Tahoma" charset="0"/>
              </a:rPr>
              <a:t>Блокнот и ручка</a:t>
            </a:r>
          </a:p>
          <a:p>
            <a:pPr>
              <a:lnSpc>
                <a:spcPct val="200000"/>
              </a:lnSpc>
            </a:pPr>
            <a:endParaRPr lang="ru-RU" sz="1711" dirty="0">
              <a:latin typeface="Tahoma" charset="0"/>
              <a:ea typeface="Tahoma" charset="0"/>
              <a:cs typeface="Tahoma" charset="0"/>
            </a:endParaRPr>
          </a:p>
          <a:p>
            <a:pPr>
              <a:lnSpc>
                <a:spcPct val="200000"/>
              </a:lnSpc>
            </a:pPr>
            <a:r>
              <a:rPr lang="ru-RU" sz="1711" dirty="0">
                <a:latin typeface="Tahoma" charset="0"/>
                <a:ea typeface="Tahoma" charset="0"/>
                <a:cs typeface="Tahoma" charset="0"/>
              </a:rPr>
              <a:t>Приложение для телефона</a:t>
            </a:r>
          </a:p>
          <a:p>
            <a:pPr>
              <a:lnSpc>
                <a:spcPct val="200000"/>
              </a:lnSpc>
            </a:pPr>
            <a:endParaRPr lang="ru-RU" sz="1711" dirty="0">
              <a:latin typeface="Tahoma" charset="0"/>
              <a:ea typeface="Tahoma" charset="0"/>
              <a:cs typeface="Tahoma" charset="0"/>
            </a:endParaRPr>
          </a:p>
          <a:p>
            <a:pPr>
              <a:lnSpc>
                <a:spcPct val="200000"/>
              </a:lnSpc>
            </a:pPr>
            <a:r>
              <a:rPr lang="ru-RU" sz="1711" dirty="0">
                <a:latin typeface="Tahoma" charset="0"/>
                <a:ea typeface="Tahoma" charset="0"/>
                <a:cs typeface="Tahoma" charset="0"/>
              </a:rPr>
              <a:t>Специальные программы для ведения бюджета </a:t>
            </a:r>
          </a:p>
          <a:p>
            <a:pPr>
              <a:lnSpc>
                <a:spcPct val="200000"/>
              </a:lnSpc>
            </a:pPr>
            <a:endParaRPr lang="ru-RU" sz="1711" dirty="0">
              <a:latin typeface="Tahoma" charset="0"/>
              <a:ea typeface="Tahoma" charset="0"/>
              <a:cs typeface="Tahoma" charset="0"/>
            </a:endParaRPr>
          </a:p>
          <a:p>
            <a:pPr>
              <a:lnSpc>
                <a:spcPct val="200000"/>
              </a:lnSpc>
            </a:pPr>
            <a:r>
              <a:rPr lang="ru-RU" sz="1711" dirty="0">
                <a:latin typeface="Tahoma" charset="0"/>
                <a:ea typeface="Tahoma" charset="0"/>
                <a:cs typeface="Tahoma" charset="0"/>
              </a:rPr>
              <a:t>Отчет о расходах и доходах по карте через интернет-банк</a:t>
            </a:r>
          </a:p>
          <a:p>
            <a:pPr>
              <a:lnSpc>
                <a:spcPct val="200000"/>
              </a:lnSpc>
            </a:pPr>
            <a:endParaRPr lang="en-US" sz="1711" dirty="0">
              <a:latin typeface="Tahoma" charset="0"/>
              <a:ea typeface="Tahoma" charset="0"/>
              <a:cs typeface="Tahoma" charset="0"/>
            </a:endParaRPr>
          </a:p>
        </p:txBody>
      </p:sp>
      <p:pic>
        <p:nvPicPr>
          <p:cNvPr id="3074" name="Picture 2" descr="https://im0-tub-ru.yandex.net/i?id=66a8482173bf6109a101bc3c64612d3c&amp;n=33&amp;w=320&amp;h=3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447" y="2046504"/>
            <a:ext cx="785941" cy="78594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s://im0-tub-ru.yandex.net/i?id=b5320e632b3f3aba2f976c755f91143a&amp;n=33&amp;w=320&amp;h=32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447" y="3267817"/>
            <a:ext cx="713175" cy="7131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s://im0-tub-ru.yandex.net/i?id=bb0a0a3ad8a2f7a87ea2115cdc74a783&amp;n=33&amp;w=397&amp;h=32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780" y="4416364"/>
            <a:ext cx="896667" cy="722754"/>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https://im0-tub-ru.yandex.net/i?id=7927b3ec49ae4898dcdd0592e6776b36&amp;n=33&amp;w=320&amp;h=32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2375" y="5312344"/>
            <a:ext cx="1061316" cy="10613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437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8</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Способы ведения учета расходов и доходов</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10" name="Shape 208"/>
          <p:cNvSpPr/>
          <p:nvPr/>
        </p:nvSpPr>
        <p:spPr>
          <a:xfrm>
            <a:off x="4080750" y="2297124"/>
            <a:ext cx="4390398" cy="364714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lnSpc>
                <a:spcPct val="150000"/>
              </a:lnSpc>
              <a:defRPr sz="1200" b="1">
                <a:solidFill>
                  <a:srgbClr val="0EBACE"/>
                </a:solidFill>
                <a:latin typeface="Tahoma"/>
                <a:ea typeface="Tahoma"/>
                <a:cs typeface="Tahoma"/>
                <a:sym typeface="Tahoma"/>
              </a:defRPr>
            </a:pPr>
            <a:r>
              <a:rPr lang="ru-RU" sz="1400" dirty="0">
                <a:solidFill>
                  <a:srgbClr val="4CAF90"/>
                </a:solidFill>
                <a:latin typeface="Tahoma" panose="020B0604030504040204" pitchFamily="34" charset="0"/>
                <a:ea typeface="Tahoma" panose="020B0604030504040204" pitchFamily="34" charset="0"/>
                <a:cs typeface="Tahoma" panose="020B0604030504040204" pitchFamily="34" charset="0"/>
              </a:rPr>
              <a:t>Способ 1. Блокнот и ручка</a:t>
            </a:r>
          </a:p>
          <a:p>
            <a:pPr algn="ctr">
              <a:lnSpc>
                <a:spcPct val="150000"/>
              </a:lnSpc>
              <a:defRPr sz="1200">
                <a:solidFill>
                  <a:srgbClr val="0EBACE"/>
                </a:solidFill>
                <a:latin typeface="Calibri Light"/>
                <a:ea typeface="Calibri Light"/>
                <a:cs typeface="Calibri Light"/>
                <a:sym typeface="Calibri Light"/>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Каждый день собирать все чеки, квитанции и прочие документы. Если чека нет — записывать на бумажке. </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Периодически данные с чеков и бумажек заносить в программу, электронную или бумажную таблицу (лучше ежедневно). </a:t>
            </a: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Чеки стараться не выбрасывать, а складывать в конверт — потом могут возникнуть вопросы или необходимость уточнений.</a:t>
            </a:r>
          </a:p>
        </p:txBody>
      </p:sp>
      <p:sp>
        <p:nvSpPr>
          <p:cNvPr id="11" name="Shape 209"/>
          <p:cNvSpPr/>
          <p:nvPr/>
        </p:nvSpPr>
        <p:spPr>
          <a:xfrm>
            <a:off x="517809" y="4710891"/>
            <a:ext cx="3242319"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ctr">
              <a:defRPr sz="1200">
                <a:solidFill>
                  <a:srgbClr val="808080"/>
                </a:solidFill>
                <a:latin typeface="Tahoma"/>
                <a:ea typeface="Tahoma"/>
                <a:cs typeface="Tahoma"/>
                <a:sym typeface="Tahoma"/>
              </a:defRPr>
            </a:lvl1pPr>
          </a:lstStyle>
          <a:p>
            <a:r>
              <a:t>Запись всех расходов в блокнот</a:t>
            </a:r>
          </a:p>
        </p:txBody>
      </p:sp>
      <p:pic>
        <p:nvPicPr>
          <p:cNvPr id="12" name="image1.tif" descr="E:\Сайт НФС\Картинки\семейный бюджет.jpg"/>
          <p:cNvPicPr>
            <a:picLocks noChangeAspect="1"/>
          </p:cNvPicPr>
          <p:nvPr/>
        </p:nvPicPr>
        <p:blipFill>
          <a:blip r:embed="rId3" cstate="print">
            <a:extLst/>
          </a:blip>
          <a:stretch>
            <a:fillRect/>
          </a:stretch>
        </p:blipFill>
        <p:spPr>
          <a:xfrm>
            <a:off x="517813" y="2347924"/>
            <a:ext cx="3148203" cy="2038490"/>
          </a:xfrm>
          <a:prstGeom prst="rect">
            <a:avLst/>
          </a:prstGeom>
          <a:ln w="12700">
            <a:miter lim="400000"/>
          </a:ln>
          <a:effectLst>
            <a:outerShdw blurRad="76200" dist="50800" dir="2520000" rotWithShape="0">
              <a:srgbClr val="000000">
                <a:alpha val="41000"/>
              </a:srgbClr>
            </a:outerShdw>
          </a:effectLst>
        </p:spPr>
      </p:pic>
    </p:spTree>
    <p:extLst>
      <p:ext uri="{BB962C8B-B14F-4D97-AF65-F5344CB8AC3E}">
        <p14:creationId xmlns:p14="http://schemas.microsoft.com/office/powerpoint/2010/main" xmlns="" val="175804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8057498" y="6186847"/>
            <a:ext cx="681454" cy="344464"/>
          </a:xfrm>
          <a:prstGeom prst="rect">
            <a:avLst/>
          </a:prstGeom>
          <a:noFill/>
          <a:ln>
            <a:noFill/>
          </a:ln>
        </p:spPr>
        <p:txBody>
          <a:bodyPr spcFirstLastPara="1" wrap="square" lIns="85142" tIns="42561" rIns="85142" bIns="42561" anchor="ctr" anchorCtr="0">
            <a:noAutofit/>
          </a:bodyPr>
          <a:lstStyle/>
          <a:p>
            <a:fld id="{00000000-1234-1234-1234-123412341234}" type="slidenum">
              <a:rPr lang="ru-RU" sz="1112">
                <a:solidFill>
                  <a:srgbClr val="00909B"/>
                </a:solidFill>
                <a:latin typeface="Tahoma"/>
                <a:ea typeface="Tahoma"/>
                <a:cs typeface="Tahoma"/>
                <a:sym typeface="Tahoma"/>
              </a:rPr>
              <a:pPr/>
              <a:t>9</a:t>
            </a:fld>
            <a:endParaRPr sz="1112" dirty="0">
              <a:solidFill>
                <a:srgbClr val="00909B"/>
              </a:solidFill>
              <a:latin typeface="Tahoma"/>
              <a:ea typeface="Tahoma"/>
              <a:cs typeface="Tahoma"/>
              <a:sym typeface="Tahoma"/>
            </a:endParaRPr>
          </a:p>
        </p:txBody>
      </p:sp>
      <p:sp>
        <p:nvSpPr>
          <p:cNvPr id="14" name="Заголовок 1"/>
          <p:cNvSpPr txBox="1">
            <a:spLocks/>
          </p:cNvSpPr>
          <p:nvPr/>
        </p:nvSpPr>
        <p:spPr>
          <a:xfrm>
            <a:off x="335515" y="1428241"/>
            <a:ext cx="8686800" cy="455256"/>
          </a:xfrm>
          <a:prstGeom prst="rect">
            <a:avLst/>
          </a:prstGeom>
        </p:spPr>
        <p:txBody>
          <a:bodyPr lIns="85165" tIns="42582" rIns="85165" bIns="42582"/>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r>
              <a:rPr lang="ru-RU" sz="2053" b="0" dirty="0">
                <a:solidFill>
                  <a:srgbClr val="4CAF90"/>
                </a:solidFill>
              </a:rPr>
              <a:t>Способы ведения учета расходов и доходов</a:t>
            </a:r>
          </a:p>
        </p:txBody>
      </p:sp>
      <p:sp>
        <p:nvSpPr>
          <p:cNvPr id="3" name="TextBox 2">
            <a:extLst>
              <a:ext uri="{FF2B5EF4-FFF2-40B4-BE49-F238E27FC236}">
                <a16:creationId xmlns:a16="http://schemas.microsoft.com/office/drawing/2014/main" xmlns="" id="{BD102F2F-FBCA-114A-B93F-E59D112DDB7B}"/>
              </a:ext>
            </a:extLst>
          </p:cNvPr>
          <p:cNvSpPr txBox="1"/>
          <p:nvPr/>
        </p:nvSpPr>
        <p:spPr>
          <a:xfrm>
            <a:off x="0" y="1048012"/>
            <a:ext cx="9180718" cy="230512"/>
          </a:xfrm>
          <a:prstGeom prst="rect">
            <a:avLst/>
          </a:prstGeom>
          <a:noFill/>
        </p:spPr>
        <p:txBody>
          <a:bodyPr wrap="none" rtlCol="0">
            <a:spAutoFit/>
          </a:bodyPr>
          <a:lstStyle/>
          <a:p>
            <a:r>
              <a:rPr lang="ru-RU" sz="898" dirty="0">
                <a:solidFill>
                  <a:srgbClr val="4CAF90"/>
                </a:solidFill>
              </a:rPr>
              <a:t>0000011111000000  0000011100001010101010101010000010101010101011111    00001111001011111000000101010101.     111111111 0000.   00 00 0 0 0 01111110000101010101000000101</a:t>
            </a:r>
          </a:p>
        </p:txBody>
      </p:sp>
      <p:sp>
        <p:nvSpPr>
          <p:cNvPr id="8" name="Shape 221"/>
          <p:cNvSpPr/>
          <p:nvPr/>
        </p:nvSpPr>
        <p:spPr>
          <a:xfrm>
            <a:off x="4117696" y="2364891"/>
            <a:ext cx="4390398" cy="282763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lnSpc>
                <a:spcPct val="150000"/>
              </a:lnSpc>
              <a:defRPr sz="1200" b="1">
                <a:solidFill>
                  <a:srgbClr val="0EBACE"/>
                </a:solidFill>
                <a:latin typeface="Tahoma"/>
                <a:ea typeface="Tahoma"/>
                <a:cs typeface="Tahoma"/>
                <a:sym typeface="Tahoma"/>
              </a:defRPr>
            </a:pPr>
            <a:r>
              <a:rPr lang="ru-RU" sz="1400" dirty="0">
                <a:solidFill>
                  <a:srgbClr val="4CAF90"/>
                </a:solidFill>
                <a:latin typeface="Tahoma" panose="020B0604030504040204" pitchFamily="34" charset="0"/>
                <a:ea typeface="Tahoma" panose="020B0604030504040204" pitchFamily="34" charset="0"/>
                <a:cs typeface="Tahoma" panose="020B0604030504040204" pitchFamily="34" charset="0"/>
              </a:rPr>
              <a:t>Способ 2. Он-</a:t>
            </a:r>
            <a:r>
              <a:rPr lang="ru-RU" sz="1400" dirty="0" err="1">
                <a:solidFill>
                  <a:srgbClr val="4CAF90"/>
                </a:solidFill>
                <a:latin typeface="Tahoma" panose="020B0604030504040204" pitchFamily="34" charset="0"/>
                <a:ea typeface="Tahoma" panose="020B0604030504040204" pitchFamily="34" charset="0"/>
                <a:cs typeface="Tahoma" panose="020B0604030504040204" pitchFamily="34" charset="0"/>
              </a:rPr>
              <a:t>лайн</a:t>
            </a:r>
            <a:r>
              <a:rPr lang="ru-RU" sz="1400" dirty="0">
                <a:solidFill>
                  <a:srgbClr val="4CAF90"/>
                </a:solidFill>
                <a:latin typeface="Tahoma" panose="020B0604030504040204" pitchFamily="34" charset="0"/>
                <a:ea typeface="Tahoma" panose="020B0604030504040204" pitchFamily="34" charset="0"/>
                <a:cs typeface="Tahoma" panose="020B0604030504040204" pitchFamily="34" charset="0"/>
              </a:rPr>
              <a:t> программы и приложения</a:t>
            </a:r>
          </a:p>
          <a:p>
            <a:pPr algn="ctr">
              <a:lnSpc>
                <a:spcPct val="150000"/>
              </a:lnSpc>
              <a:defRPr sz="2000">
                <a:solidFill>
                  <a:srgbClr val="0EBACE"/>
                </a:solidFill>
                <a:latin typeface="Calibri Light"/>
                <a:ea typeface="Calibri Light"/>
                <a:cs typeface="Calibri Light"/>
                <a:sym typeface="Calibri Light"/>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ctr">
              <a:lnSpc>
                <a:spcPct val="9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Найдите в Интернете различные готовые решения по учету личных финансов. </a:t>
            </a:r>
          </a:p>
          <a:p>
            <a:pPr algn="ctr">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ctr">
              <a:lnSpc>
                <a:spcPct val="90000"/>
              </a:lnSpc>
              <a:defRPr sz="1200">
                <a:solidFill>
                  <a:srgbClr val="4D4D4C"/>
                </a:solidFill>
                <a:latin typeface="Tahoma"/>
                <a:ea typeface="Tahoma"/>
                <a:cs typeface="Tahoma"/>
                <a:sym typeface="Tahoma"/>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algn="ctr">
              <a:lnSpc>
                <a:spcPct val="90000"/>
              </a:lnSpc>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Их три основные категории:</a:t>
            </a:r>
            <a:endParaRPr lang="ru-RU" sz="1400" dirty="0">
              <a:latin typeface="Tahoma" panose="020B0604030504040204" pitchFamily="34" charset="0"/>
              <a:ea typeface="Tahoma" panose="020B0604030504040204" pitchFamily="34" charset="0"/>
              <a:cs typeface="Tahoma" panose="020B0604030504040204" pitchFamily="34" charset="0"/>
              <a:sym typeface="Calibri Light"/>
            </a:endParaRPr>
          </a:p>
          <a:p>
            <a:pPr>
              <a:lnSpc>
                <a:spcPct val="90000"/>
              </a:lnSpc>
              <a:defRPr sz="4400">
                <a:solidFill>
                  <a:srgbClr val="4D4D4C"/>
                </a:solidFill>
                <a:latin typeface="Calibri Light"/>
                <a:ea typeface="Calibri Light"/>
                <a:cs typeface="Calibri Light"/>
                <a:sym typeface="Calibri Light"/>
              </a:defRPr>
            </a:pPr>
            <a:endParaRPr lang="ru-RU" sz="1400" dirty="0">
              <a:latin typeface="Tahoma" panose="020B0604030504040204" pitchFamily="34" charset="0"/>
              <a:ea typeface="Tahoma" panose="020B0604030504040204" pitchFamily="34" charset="0"/>
              <a:cs typeface="Tahoma" panose="020B0604030504040204" pitchFamily="34" charset="0"/>
              <a:sym typeface="Calibri Light"/>
            </a:endParaRP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Программы для телефонов (смартфонов)</a:t>
            </a:r>
            <a:endParaRPr lang="ru-RU" sz="1400" dirty="0">
              <a:latin typeface="Tahoma" panose="020B0604030504040204" pitchFamily="34" charset="0"/>
              <a:ea typeface="Tahoma" panose="020B0604030504040204" pitchFamily="34" charset="0"/>
              <a:cs typeface="Tahoma" panose="020B0604030504040204" pitchFamily="34" charset="0"/>
              <a:sym typeface="Calibri Light"/>
            </a:endParaRP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Программы для установки на компьютер</a:t>
            </a:r>
            <a:endParaRPr lang="ru-RU" sz="1400" dirty="0">
              <a:latin typeface="Tahoma" panose="020B0604030504040204" pitchFamily="34" charset="0"/>
              <a:ea typeface="Tahoma" panose="020B0604030504040204" pitchFamily="34" charset="0"/>
              <a:cs typeface="Tahoma" panose="020B0604030504040204" pitchFamily="34" charset="0"/>
              <a:sym typeface="Calibri Light"/>
            </a:endParaRPr>
          </a:p>
          <a:p>
            <a:pPr marL="285750" indent="-285750"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400" dirty="0">
                <a:latin typeface="Tahoma" panose="020B0604030504040204" pitchFamily="34" charset="0"/>
                <a:ea typeface="Tahoma" panose="020B0604030504040204" pitchFamily="34" charset="0"/>
                <a:cs typeface="Tahoma" panose="020B0604030504040204" pitchFamily="34" charset="0"/>
              </a:rPr>
              <a:t>Он-</a:t>
            </a:r>
            <a:r>
              <a:rPr lang="ru-RU" sz="1400" dirty="0" err="1">
                <a:latin typeface="Tahoma" panose="020B0604030504040204" pitchFamily="34" charset="0"/>
                <a:ea typeface="Tahoma" panose="020B0604030504040204" pitchFamily="34" charset="0"/>
                <a:cs typeface="Tahoma" panose="020B0604030504040204" pitchFamily="34" charset="0"/>
              </a:rPr>
              <a:t>лайн</a:t>
            </a:r>
            <a:r>
              <a:rPr lang="ru-RU" sz="1400" dirty="0">
                <a:latin typeface="Tahoma" panose="020B0604030504040204" pitchFamily="34" charset="0"/>
                <a:ea typeface="Tahoma" panose="020B0604030504040204" pitchFamily="34" charset="0"/>
                <a:cs typeface="Tahoma" panose="020B0604030504040204" pitchFamily="34" charset="0"/>
              </a:rPr>
              <a:t> сервисы (сайты) в интернете.</a:t>
            </a:r>
          </a:p>
        </p:txBody>
      </p:sp>
      <p:sp>
        <p:nvSpPr>
          <p:cNvPr id="9" name="Shape 222"/>
          <p:cNvSpPr/>
          <p:nvPr/>
        </p:nvSpPr>
        <p:spPr>
          <a:xfrm>
            <a:off x="476246" y="5558749"/>
            <a:ext cx="3242319" cy="447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lgn="ctr">
              <a:defRPr sz="1200">
                <a:solidFill>
                  <a:srgbClr val="808080"/>
                </a:solidFill>
                <a:latin typeface="Tahoma"/>
                <a:ea typeface="Tahoma"/>
                <a:cs typeface="Tahoma"/>
                <a:sym typeface="Tahoma"/>
              </a:defRPr>
            </a:lvl1pPr>
          </a:lstStyle>
          <a:p>
            <a:r>
              <a:t>Учет доходов и расходов с помощью программ и приложений </a:t>
            </a:r>
          </a:p>
        </p:txBody>
      </p:sp>
      <p:pic>
        <p:nvPicPr>
          <p:cNvPr id="13" name="image10.png"/>
          <p:cNvPicPr>
            <a:picLocks noChangeAspect="1"/>
          </p:cNvPicPr>
          <p:nvPr/>
        </p:nvPicPr>
        <p:blipFill>
          <a:blip r:embed="rId3">
            <a:extLst/>
          </a:blip>
          <a:stretch>
            <a:fillRect/>
          </a:stretch>
        </p:blipFill>
        <p:spPr>
          <a:xfrm>
            <a:off x="476246" y="2364891"/>
            <a:ext cx="2939741" cy="2277638"/>
          </a:xfrm>
          <a:prstGeom prst="rect">
            <a:avLst/>
          </a:prstGeom>
          <a:ln w="12700">
            <a:miter lim="400000"/>
          </a:ln>
        </p:spPr>
      </p:pic>
    </p:spTree>
    <p:extLst>
      <p:ext uri="{BB962C8B-B14F-4D97-AF65-F5344CB8AC3E}">
        <p14:creationId xmlns:p14="http://schemas.microsoft.com/office/powerpoint/2010/main" xmlns="" val="74912460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174</TotalTime>
  <Words>3349</Words>
  <Application>Microsoft Macintosh PowerPoint</Application>
  <PresentationFormat>Экран (4:3)</PresentationFormat>
  <Paragraphs>509</Paragraphs>
  <Slides>39</Slides>
  <Notes>35</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Office Theme</vt:lpstr>
      <vt:lpstr>УПРАВЛЕНИЕ ЛИЧНЫМ БЮДЖЕТОМ</vt:lpstr>
      <vt:lpstr>Финансовая грамотность</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ОЦЕНКА ПОЛЕЗНОСТИ</vt:lpstr>
      <vt:lpstr>Слайд 33</vt:lpstr>
      <vt:lpstr>Слайд 34</vt:lpstr>
      <vt:lpstr>Слайд 35</vt:lpstr>
      <vt:lpstr>Слайд 36</vt:lpstr>
      <vt:lpstr>Слайд 37</vt:lpstr>
      <vt:lpstr>Хотите научится принимать грамотные финансовые решения?</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личным бюджетом   октябрь 2018</dc:title>
  <cp:lastModifiedBy>user</cp:lastModifiedBy>
  <cp:revision>13</cp:revision>
  <dcterms:modified xsi:type="dcterms:W3CDTF">2021-03-31T23:16:11Z</dcterms:modified>
</cp:coreProperties>
</file>