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8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10688638" cy="756285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3A76986-B9F6-45C0-BAF7-6A4C5DD74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D31069-AA7F-42AD-9AA6-2C9F9CB71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12EC-E50A-4FAB-A06C-FC9F6B682A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AFD708-5BC3-49B4-BE8A-97CA62C65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956BE6-15F4-42EB-889E-EEF57BE63E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FFAB-52AD-42BB-B390-5DD7CB92B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8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AFC0030-0CE2-48C3-8B22-583A6C5DA381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/>
          <p:nvPr/>
        </p:nvPicPr>
        <p:blipFill>
          <a:blip r:embed="rId14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6960" y="7009560"/>
            <a:ext cx="363276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3"/>
          <p:cNvPicPr/>
          <p:nvPr/>
        </p:nvPicPr>
        <p:blipFill>
          <a:blip r:embed="rId15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/>
          <p:cNvPicPr/>
          <p:nvPr/>
        </p:nvPicPr>
        <p:blipFill>
          <a:blip r:embed="rId14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6960" y="7009560"/>
            <a:ext cx="363276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"/>
          <p:cNvPicPr/>
          <p:nvPr/>
        </p:nvPicPr>
        <p:blipFill>
          <a:blip r:embed="rId15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4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516960" y="7009560"/>
            <a:ext cx="363276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15" cstate="print"/>
          <a:stretch/>
        </p:blipFill>
        <p:spPr>
          <a:xfrm>
            <a:off x="-45720" y="-9360"/>
            <a:ext cx="10761120" cy="762768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2664000"/>
            <a:ext cx="5182560" cy="25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504000" y="2716920"/>
            <a:ext cx="10183320" cy="209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СПЛАНИРОВАТЬ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ПОКУПКИ: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УЧИСЬ СЧИТАТЬ ДЕНЬГИ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ПО-ВЗРОСЛОМУ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>
            <a:spLocks noGrp="1"/>
          </p:cNvSpPr>
          <p:nvPr>
            <p:ph type="title"/>
          </p:nvPr>
        </p:nvSpPr>
        <p:spPr>
          <a:xfrm>
            <a:off x="534240" y="325041"/>
            <a:ext cx="9619200" cy="1872209"/>
          </a:xfrm>
          <a:prstGeom prst="rect">
            <a:avLst/>
          </a:prstGeom>
        </p:spPr>
        <p:txBody>
          <a:bodyPr/>
          <a:lstStyle/>
          <a:p>
            <a:pPr defTabSz="482821">
              <a:defRPr sz="1800">
                <a:solidFill>
                  <a:srgbClr val="D84800"/>
                </a:solidFill>
              </a:defRPr>
            </a:pPr>
            <a:r>
              <a:rPr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ЖИЗНЕННАЯ СИТУАЦИЯ №3:НАКОПЛЕНИЕ НА БОЛЬШУЮ ПОКУПКУ </a:t>
            </a:r>
            <a:r>
              <a:rPr dirty="0"/>
              <a:t>	</a:t>
            </a: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349115" y="1549178"/>
            <a:ext cx="9459700" cy="6480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Коля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поделился своим секретом с другом!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Итак, давай составим такую таблицу:</a:t>
            </a:r>
          </a:p>
        </p:txBody>
      </p:sp>
      <p:graphicFrame>
        <p:nvGraphicFramePr>
          <p:cNvPr id="6" name="Table 111"/>
          <p:cNvGraphicFramePr/>
          <p:nvPr>
            <p:extLst>
              <p:ext uri="{D42A27DB-BD31-4B8C-83A1-F6EECF244321}">
                <p14:modId xmlns:p14="http://schemas.microsoft.com/office/powerpoint/2010/main" val="1763281468"/>
              </p:ext>
            </p:extLst>
          </p:nvPr>
        </p:nvGraphicFramePr>
        <p:xfrm>
          <a:off x="349115" y="2053233"/>
          <a:ext cx="9982454" cy="4980315"/>
        </p:xfrm>
        <a:graphic>
          <a:graphicData uri="http://schemas.openxmlformats.org/drawingml/2006/table">
            <a:tbl>
              <a:tblPr firstRow="1" bandRow="1"/>
              <a:tblGrid>
                <a:gridCol w="64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7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2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5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34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34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34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95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10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95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95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2261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4450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2093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2262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defTabSz="914400">
                        <a:defRPr sz="1200" b="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Январь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Февраль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Март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Апрель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Май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Июнь</a:t>
                      </a:r>
                      <a:r>
                        <a:rPr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неделя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03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сумма</a:t>
                      </a:r>
                      <a:endParaRPr sz="1200" dirty="0">
                        <a:sym typeface="Helvetic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400" dirty="0">
                          <a:sym typeface="Helvetica"/>
                        </a:rPr>
                        <a:t>150 р. в неделю «карманные» деньги, </a:t>
                      </a:r>
                      <a:r>
                        <a:rPr sz="1400" dirty="0" err="1">
                          <a:sym typeface="Helvetica"/>
                        </a:rPr>
                        <a:t>всего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b="1" dirty="0">
                          <a:sym typeface="Helvetica"/>
                        </a:rPr>
                        <a:t>600</a:t>
                      </a:r>
                      <a:r>
                        <a:rPr sz="1400" dirty="0">
                          <a:sym typeface="Helvetica"/>
                        </a:rPr>
                        <a:t> р. </a:t>
                      </a:r>
                      <a:r>
                        <a:rPr lang="ru-RU" sz="1400" dirty="0">
                          <a:sym typeface="Helvetica"/>
                        </a:rPr>
                        <a:t>П</a:t>
                      </a:r>
                      <a:r>
                        <a:rPr sz="1400" dirty="0" err="1">
                          <a:sym typeface="Helvetica"/>
                        </a:rPr>
                        <a:t>отрачено</a:t>
                      </a:r>
                      <a:r>
                        <a:rPr sz="1400" dirty="0">
                          <a:sym typeface="Helvetica"/>
                        </a:rPr>
                        <a:t>:</a:t>
                      </a:r>
                      <a:r>
                        <a:rPr sz="1400" b="1" dirty="0">
                          <a:sym typeface="Helvetica"/>
                        </a:rPr>
                        <a:t> 200 </a:t>
                      </a:r>
                      <a:r>
                        <a:rPr sz="1400" dirty="0">
                          <a:sym typeface="Helvetica"/>
                        </a:rPr>
                        <a:t>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>
                          <a:sym typeface="Helvetica"/>
                        </a:rPr>
                        <a:t>150 р. в неделю «карманные» деньги, </a:t>
                      </a:r>
                      <a:r>
                        <a:rPr sz="1400" dirty="0" err="1">
                          <a:sym typeface="Helvetica"/>
                        </a:rPr>
                        <a:t>всего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b="1" dirty="0">
                          <a:sym typeface="Helvetica"/>
                        </a:rPr>
                        <a:t>600</a:t>
                      </a:r>
                      <a:r>
                        <a:rPr sz="1400" dirty="0">
                          <a:sym typeface="Helvetica"/>
                        </a:rPr>
                        <a:t> р. </a:t>
                      </a:r>
                      <a:r>
                        <a:rPr sz="1400" dirty="0" err="1">
                          <a:sym typeface="Helvetica"/>
                        </a:rPr>
                        <a:t>Потрачено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b="1" dirty="0">
                          <a:sym typeface="Helvetica"/>
                        </a:rPr>
                        <a:t>300</a:t>
                      </a:r>
                      <a:r>
                        <a:rPr sz="1400" dirty="0">
                          <a:sym typeface="Helvetica"/>
                        </a:rPr>
                        <a:t>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/>
                        <a:t>150 р. в </a:t>
                      </a:r>
                      <a:r>
                        <a:rPr sz="1400" dirty="0" err="1"/>
                        <a:t>неделю</a:t>
                      </a:r>
                      <a:r>
                        <a:rPr sz="1400" dirty="0"/>
                        <a:t> «</a:t>
                      </a:r>
                      <a:r>
                        <a:rPr sz="1400" dirty="0" err="1"/>
                        <a:t>карманные</a:t>
                      </a:r>
                      <a:r>
                        <a:rPr sz="1400" dirty="0"/>
                        <a:t>» </a:t>
                      </a:r>
                      <a:r>
                        <a:rPr sz="1400" dirty="0" err="1"/>
                        <a:t>деньги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всего</a:t>
                      </a:r>
                      <a:r>
                        <a:rPr sz="1400" dirty="0"/>
                        <a:t>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b="1" dirty="0"/>
                        <a:t>600</a:t>
                      </a:r>
                      <a:r>
                        <a:rPr sz="1400" dirty="0"/>
                        <a:t> р. </a:t>
                      </a:r>
                      <a:r>
                        <a:rPr sz="1400" dirty="0" err="1"/>
                        <a:t>Потрачено</a:t>
                      </a:r>
                      <a:r>
                        <a:rPr sz="1400" dirty="0"/>
                        <a:t> </a:t>
                      </a:r>
                      <a:r>
                        <a:rPr sz="1400" b="1" dirty="0"/>
                        <a:t>200</a:t>
                      </a:r>
                      <a:r>
                        <a:rPr sz="1400" dirty="0"/>
                        <a:t>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/>
                        <a:t>150 р. в </a:t>
                      </a:r>
                      <a:r>
                        <a:rPr sz="1400" dirty="0" err="1"/>
                        <a:t>неделю</a:t>
                      </a:r>
                      <a:r>
                        <a:rPr sz="1400" dirty="0"/>
                        <a:t> «</a:t>
                      </a:r>
                      <a:r>
                        <a:rPr sz="1400" dirty="0" err="1"/>
                        <a:t>карманные</a:t>
                      </a:r>
                      <a:r>
                        <a:rPr sz="1400" dirty="0"/>
                        <a:t>» </a:t>
                      </a:r>
                      <a:r>
                        <a:rPr sz="1400" dirty="0" err="1"/>
                        <a:t>деньги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всего</a:t>
                      </a:r>
                      <a:r>
                        <a:rPr sz="1400" dirty="0"/>
                        <a:t> </a:t>
                      </a:r>
                      <a:r>
                        <a:rPr sz="1400" b="1" dirty="0"/>
                        <a:t>600</a:t>
                      </a:r>
                      <a:r>
                        <a:rPr sz="1400" dirty="0"/>
                        <a:t> р.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 err="1"/>
                        <a:t>Потрачено</a:t>
                      </a:r>
                      <a:r>
                        <a:rPr sz="1400" dirty="0"/>
                        <a:t> </a:t>
                      </a:r>
                      <a:r>
                        <a:rPr sz="1400" b="1" dirty="0"/>
                        <a:t>500</a:t>
                      </a:r>
                      <a:r>
                        <a:rPr sz="1400" dirty="0"/>
                        <a:t>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0" dirty="0">
                          <a:sym typeface="Helvetica"/>
                        </a:rPr>
                        <a:t>150</a:t>
                      </a:r>
                      <a:r>
                        <a:rPr sz="1400" dirty="0">
                          <a:sym typeface="Helvetica"/>
                        </a:rPr>
                        <a:t> р. в </a:t>
                      </a:r>
                      <a:r>
                        <a:rPr sz="1400" dirty="0" err="1">
                          <a:sym typeface="Helvetica"/>
                        </a:rPr>
                        <a:t>неделю</a:t>
                      </a:r>
                      <a:r>
                        <a:rPr sz="1400" dirty="0">
                          <a:sym typeface="Helvetica"/>
                        </a:rPr>
                        <a:t> «</a:t>
                      </a:r>
                      <a:r>
                        <a:rPr sz="1400" dirty="0" err="1">
                          <a:sym typeface="Helvetica"/>
                        </a:rPr>
                        <a:t>карманные</a:t>
                      </a:r>
                      <a:r>
                        <a:rPr sz="1400" dirty="0">
                          <a:sym typeface="Helvetica"/>
                        </a:rPr>
                        <a:t>» </a:t>
                      </a:r>
                      <a:r>
                        <a:rPr sz="1400" dirty="0" err="1">
                          <a:sym typeface="Helvetica"/>
                        </a:rPr>
                        <a:t>деньги</a:t>
                      </a:r>
                      <a:r>
                        <a:rPr sz="1400" dirty="0">
                          <a:sym typeface="Helvetica"/>
                        </a:rPr>
                        <a:t>, </a:t>
                      </a:r>
                      <a:r>
                        <a:rPr sz="1400" dirty="0" err="1">
                          <a:sym typeface="Helvetica"/>
                        </a:rPr>
                        <a:t>всего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b="1" dirty="0">
                          <a:sym typeface="Helvetica"/>
                        </a:rPr>
                        <a:t>600</a:t>
                      </a:r>
                      <a:r>
                        <a:rPr sz="1400" dirty="0">
                          <a:sym typeface="Helvetica"/>
                        </a:rPr>
                        <a:t> р. </a:t>
                      </a:r>
                      <a:r>
                        <a:rPr sz="1400" dirty="0" err="1">
                          <a:sym typeface="Helvetica"/>
                        </a:rPr>
                        <a:t>Потрачено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b="1" dirty="0">
                          <a:sym typeface="Helvetica"/>
                        </a:rPr>
                        <a:t>100</a:t>
                      </a:r>
                      <a:r>
                        <a:rPr sz="1400" dirty="0">
                          <a:sym typeface="Helvetica"/>
                        </a:rPr>
                        <a:t>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ym typeface="Helvetica"/>
                        </a:rPr>
                        <a:t>150 р. в </a:t>
                      </a:r>
                      <a:r>
                        <a:rPr sz="1400" dirty="0" err="1">
                          <a:sym typeface="Helvetica"/>
                        </a:rPr>
                        <a:t>неделю</a:t>
                      </a:r>
                      <a:r>
                        <a:rPr sz="1400" dirty="0">
                          <a:sym typeface="Helvetica"/>
                        </a:rPr>
                        <a:t> «</a:t>
                      </a:r>
                      <a:r>
                        <a:rPr sz="1400" dirty="0" err="1">
                          <a:sym typeface="Helvetica"/>
                        </a:rPr>
                        <a:t>карманные</a:t>
                      </a:r>
                      <a:r>
                        <a:rPr sz="1400" dirty="0">
                          <a:sym typeface="Helvetica"/>
                        </a:rPr>
                        <a:t>» </a:t>
                      </a:r>
                      <a:r>
                        <a:rPr sz="1400" dirty="0" err="1">
                          <a:sym typeface="Helvetica"/>
                        </a:rPr>
                        <a:t>деньги</a:t>
                      </a:r>
                      <a:r>
                        <a:rPr sz="1400" dirty="0">
                          <a:sym typeface="Helvetica"/>
                        </a:rPr>
                        <a:t>, </a:t>
                      </a:r>
                      <a:r>
                        <a:rPr sz="1400" dirty="0" err="1">
                          <a:sym typeface="Helvetica"/>
                        </a:rPr>
                        <a:t>всего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b="1" dirty="0">
                          <a:sym typeface="Helvetica"/>
                        </a:rPr>
                        <a:t>600</a:t>
                      </a:r>
                      <a:r>
                        <a:rPr sz="1400" dirty="0">
                          <a:sym typeface="Helvetica"/>
                        </a:rPr>
                        <a:t> р. </a:t>
                      </a:r>
                      <a:r>
                        <a:rPr sz="1400" dirty="0" err="1">
                          <a:sym typeface="Helvetica"/>
                        </a:rPr>
                        <a:t>Потрачено</a:t>
                      </a:r>
                      <a:r>
                        <a:rPr sz="1400" dirty="0">
                          <a:sym typeface="Helvetica"/>
                        </a:rPr>
                        <a:t> </a:t>
                      </a:r>
                      <a:r>
                        <a:rPr sz="1400" b="1" dirty="0">
                          <a:sym typeface="Helvetica"/>
                        </a:rPr>
                        <a:t>200</a:t>
                      </a:r>
                      <a:r>
                        <a:rPr sz="1400" dirty="0">
                          <a:sym typeface="Helvetica"/>
                        </a:rPr>
                        <a:t>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583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д</a:t>
                      </a:r>
                      <a:r>
                        <a:rPr sz="1200" dirty="0" err="1">
                          <a:sym typeface="Helvetica"/>
                        </a:rPr>
                        <a:t>оп</a:t>
                      </a:r>
                      <a:r>
                        <a:rPr sz="1200" dirty="0">
                          <a:sym typeface="Helvetica"/>
                        </a:rPr>
                        <a:t>. </a:t>
                      </a:r>
                      <a:r>
                        <a:rPr sz="1200" dirty="0" err="1">
                          <a:sym typeface="Helvetica"/>
                        </a:rPr>
                        <a:t>доходы</a:t>
                      </a:r>
                      <a:endParaRPr sz="1200" dirty="0">
                        <a:sym typeface="Helvetic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Бабушка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дала</a:t>
                      </a:r>
                      <a:r>
                        <a:rPr dirty="0"/>
                        <a:t> </a:t>
                      </a:r>
                      <a:r>
                        <a:rPr b="1" dirty="0"/>
                        <a:t>500</a:t>
                      </a:r>
                      <a:r>
                        <a:rPr dirty="0"/>
                        <a:t> р.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начало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учебного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года</a:t>
                      </a:r>
                      <a:r>
                        <a:rPr dirty="0"/>
                        <a:t>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 err="1"/>
                        <a:t>Сэкономил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покупке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тетрадей</a:t>
                      </a:r>
                      <a:r>
                        <a:rPr dirty="0"/>
                        <a:t> </a:t>
                      </a:r>
                      <a:r>
                        <a:rPr b="1" dirty="0"/>
                        <a:t>200</a:t>
                      </a:r>
                      <a:r>
                        <a:rPr dirty="0"/>
                        <a:t>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>
                          <a:sym typeface="Helvetica"/>
                        </a:rPr>
                        <a:t>1200</a:t>
                      </a:r>
                      <a:r>
                        <a:rPr sz="1200" dirty="0">
                          <a:sym typeface="Helvetica"/>
                        </a:rPr>
                        <a:t> р. </a:t>
                      </a:r>
                      <a:r>
                        <a:rPr sz="1200" dirty="0" err="1">
                          <a:sym typeface="Helvetica"/>
                        </a:rPr>
                        <a:t>продажа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ненужных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игрушек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через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сайт</a:t>
                      </a:r>
                      <a:endParaRPr sz="1200" dirty="0">
                        <a:sym typeface="Helvetic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Продажа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детских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книг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через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интернет</a:t>
                      </a:r>
                      <a:r>
                        <a:rPr sz="1200" dirty="0">
                          <a:sym typeface="Helvetica"/>
                        </a:rPr>
                        <a:t> – </a:t>
                      </a:r>
                      <a:r>
                        <a:rPr sz="1200" b="1" dirty="0">
                          <a:sym typeface="Helvetica"/>
                        </a:rPr>
                        <a:t>500</a:t>
                      </a:r>
                      <a:r>
                        <a:rPr sz="1200" dirty="0">
                          <a:sym typeface="Helvetica"/>
                        </a:rPr>
                        <a:t>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Мой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день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рождения</a:t>
                      </a:r>
                      <a:r>
                        <a:rPr dirty="0"/>
                        <a:t>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Подарили</a:t>
                      </a:r>
                      <a:r>
                        <a:rPr dirty="0"/>
                        <a:t>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b="1" dirty="0"/>
                        <a:t>1000</a:t>
                      </a:r>
                      <a:r>
                        <a:rPr dirty="0"/>
                        <a:t> р. – </a:t>
                      </a:r>
                      <a:r>
                        <a:rPr dirty="0" err="1"/>
                        <a:t>мама</a:t>
                      </a:r>
                      <a:r>
                        <a:rPr dirty="0"/>
                        <a:t>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b="1" dirty="0"/>
                        <a:t>1000</a:t>
                      </a:r>
                      <a:r>
                        <a:rPr dirty="0"/>
                        <a:t> р. – </a:t>
                      </a:r>
                      <a:r>
                        <a:rPr dirty="0" err="1"/>
                        <a:t>бабушка</a:t>
                      </a:r>
                      <a:r>
                        <a:rPr dirty="0"/>
                        <a:t>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b="1" dirty="0"/>
                        <a:t>1500</a:t>
                      </a:r>
                      <a:r>
                        <a:rPr dirty="0"/>
                        <a:t> р. – </a:t>
                      </a:r>
                      <a:r>
                        <a:rPr dirty="0" err="1"/>
                        <a:t>тетя</a:t>
                      </a:r>
                      <a:r>
                        <a:rPr dirty="0"/>
                        <a:t>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Подрабатывал</a:t>
                      </a:r>
                      <a:r>
                        <a:rPr dirty="0"/>
                        <a:t> у </a:t>
                      </a:r>
                      <a:r>
                        <a:rPr dirty="0" err="1"/>
                        <a:t>папы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работе</a:t>
                      </a:r>
                      <a:r>
                        <a:rPr dirty="0"/>
                        <a:t>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/>
                        <a:t> </a:t>
                      </a:r>
                      <a:r>
                        <a:rPr b="1" dirty="0"/>
                        <a:t>500</a:t>
                      </a:r>
                      <a:r>
                        <a:rPr dirty="0"/>
                        <a:t>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По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средам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ходим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магазин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где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получаем</a:t>
                      </a:r>
                      <a:r>
                        <a:rPr dirty="0"/>
                        <a:t> 10% </a:t>
                      </a:r>
                      <a:r>
                        <a:rPr dirty="0" err="1"/>
                        <a:t>скидку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за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приход</a:t>
                      </a:r>
                      <a:r>
                        <a:rPr dirty="0"/>
                        <a:t> с </a:t>
                      </a:r>
                      <a:r>
                        <a:rPr dirty="0" err="1"/>
                        <a:t>ребенком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Сэкономленные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деньги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мама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отдает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мне</a:t>
                      </a:r>
                      <a:r>
                        <a:rPr dirty="0"/>
                        <a:t>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Каждый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месяц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среднем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</a:t>
                      </a:r>
                      <a:r>
                        <a:rPr dirty="0"/>
                        <a:t> </a:t>
                      </a:r>
                      <a:r>
                        <a:rPr b="1" dirty="0"/>
                        <a:t>400</a:t>
                      </a:r>
                      <a:r>
                        <a:rPr dirty="0"/>
                        <a:t> р.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04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итого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1 </a:t>
                      </a:r>
                      <a:r>
                        <a:rPr lang="ru-RU" sz="1200" dirty="0">
                          <a:sym typeface="Helvetica"/>
                        </a:rPr>
                        <a:t>5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1 </a:t>
                      </a:r>
                      <a:r>
                        <a:rPr lang="ru-RU" sz="1200" dirty="0">
                          <a:sym typeface="Helvetica"/>
                        </a:rPr>
                        <a:t>9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13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40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9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13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826">
                <a:tc gridSpan="2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 dirty="0" err="1">
                          <a:sym typeface="Helvetica"/>
                        </a:rPr>
                        <a:t>Общая</a:t>
                      </a:r>
                      <a:r>
                        <a:rPr sz="1200" b="1" dirty="0">
                          <a:sym typeface="Helvetica"/>
                        </a:rPr>
                        <a:t> </a:t>
                      </a:r>
                      <a:r>
                        <a:rPr sz="1200" b="1" dirty="0" err="1">
                          <a:sym typeface="Helvetica"/>
                        </a:rPr>
                        <a:t>сумма</a:t>
                      </a:r>
                      <a:endParaRPr sz="1200" b="1" dirty="0"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b="1" dirty="0">
                          <a:sym typeface="Helvetica"/>
                        </a:rPr>
                        <a:t>109</a:t>
                      </a:r>
                      <a:r>
                        <a:rPr sz="1200" b="1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4360" y="921600"/>
            <a:ext cx="9213840" cy="109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МОЖНО НАКОПИТЬ НА БОЛЬШУЮ ПОКУПКУ СВОИМИ СИЛАМИ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720000" y="1659960"/>
            <a:ext cx="9298800" cy="53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marL="144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1. Чётко определиться с тем, что ты хочешь приобрести, и узнать цену этого товара или услуги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1440">
              <a:lnSpc>
                <a:spcPct val="99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(нужно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поставить четкую финансовую цель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).</a:t>
            </a:r>
          </a:p>
          <a:p>
            <a:pPr marL="1440">
              <a:lnSpc>
                <a:spcPct val="99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Посмотреть, какие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источники доходов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у тебя есть: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а) карманные деньги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б) доходы от продажи ненужных вещей (игрушек, книг и др.)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в) подарки на день рождения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г)  экономия на покупках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д) возможная подработка (в пределах законов РФ)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endParaRPr lang="ru-RU" sz="2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ahoma"/>
              <a:ea typeface="Tahoma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3. Составить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, в котором будет прописано, когда и сколько ты можешь скопить. 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ahoma"/>
              </a:rPr>
              <a:t>4.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Стараться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придерживаться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этого плана.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Tahoma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1700" b="1" strike="noStrike" spc="-1" dirty="0">
                <a:solidFill>
                  <a:srgbClr val="168B97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НЕЛЬЗЯ! </a:t>
            </a:r>
            <a:r>
              <a:rPr lang="ru-RU" sz="1700" b="1" u="sng" strike="noStrike" spc="-1" dirty="0">
                <a:solidFill>
                  <a:srgbClr val="168B97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Экономить на питании и здоровье!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Рисунок 198"/>
          <p:cNvPicPr/>
          <p:nvPr/>
        </p:nvPicPr>
        <p:blipFill>
          <a:blip r:embed="rId3" cstate="print"/>
          <a:stretch/>
        </p:blipFill>
        <p:spPr>
          <a:xfrm>
            <a:off x="7936607" y="2109942"/>
            <a:ext cx="1208160" cy="111996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199"/>
          <p:cNvPicPr/>
          <p:nvPr/>
        </p:nvPicPr>
        <p:blipFill>
          <a:blip r:embed="rId4" cstate="print"/>
          <a:stretch/>
        </p:blipFill>
        <p:spPr>
          <a:xfrm>
            <a:off x="8309942" y="3229902"/>
            <a:ext cx="2132280" cy="1599120"/>
          </a:xfrm>
          <a:prstGeom prst="rect">
            <a:avLst/>
          </a:prstGeom>
          <a:ln>
            <a:noFill/>
          </a:ln>
        </p:spPr>
      </p:pic>
      <p:pic>
        <p:nvPicPr>
          <p:cNvPr id="201" name="Рисунок 200"/>
          <p:cNvPicPr/>
          <p:nvPr/>
        </p:nvPicPr>
        <p:blipFill>
          <a:blip r:embed="rId5" cstate="print"/>
          <a:stretch/>
        </p:blipFill>
        <p:spPr>
          <a:xfrm rot="28800">
            <a:off x="7226515" y="5536969"/>
            <a:ext cx="1645920" cy="115416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201"/>
          <p:cNvPicPr/>
          <p:nvPr/>
        </p:nvPicPr>
        <p:blipFill>
          <a:blip r:embed="rId6" cstate="print"/>
          <a:stretch/>
        </p:blipFill>
        <p:spPr>
          <a:xfrm>
            <a:off x="9232751" y="5515710"/>
            <a:ext cx="1217880" cy="117288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6960" y="1077840"/>
            <a:ext cx="984096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ТАКОЕ ФИНАНСОВОЕ ПЛАНИРОВАНИЕ?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493920" y="1628640"/>
            <a:ext cx="9691560" cy="160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Финансовое планирование (в семье) -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это деятельность семьи по определению хозяйственных целей семьи, составлению плана их достижения в условиях имеющихся доходов семьи и других ресурсов (жилье, бытовая техника, автомобиль, коммунальные удобства, сад/огород и др.).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Рисунок 204"/>
          <p:cNvPicPr/>
          <p:nvPr/>
        </p:nvPicPr>
        <p:blipFill>
          <a:blip r:embed="rId2" cstate="print"/>
          <a:stretch/>
        </p:blipFill>
        <p:spPr>
          <a:xfrm>
            <a:off x="572760" y="3238560"/>
            <a:ext cx="5195520" cy="3600360"/>
          </a:xfrm>
          <a:prstGeom prst="rect">
            <a:avLst/>
          </a:prstGeom>
          <a:ln>
            <a:noFill/>
          </a:ln>
        </p:spPr>
      </p:pic>
      <p:pic>
        <p:nvPicPr>
          <p:cNvPr id="206" name="image11.jpeg"/>
          <p:cNvPicPr/>
          <p:nvPr/>
        </p:nvPicPr>
        <p:blipFill>
          <a:blip r:embed="rId3" cstate="print"/>
          <a:stretch/>
        </p:blipFill>
        <p:spPr>
          <a:xfrm>
            <a:off x="5875256" y="3194971"/>
            <a:ext cx="3191760" cy="22608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42160" y="1027440"/>
            <a:ext cx="9313560" cy="5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ПОДВЕДЕМ ИТОГ: ОБСУДИМ ВМЕСТЕ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360000" y="1577520"/>
            <a:ext cx="8170200" cy="56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ВОПРОСЫ: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1.Что Вы узнали сегодня нового?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2.Как должны соотноситься доходы и расходы семейного бюджета?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3.Как можно экономить?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4.Есть ли у Вас опыт составления своего финансового плана?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5.Как накопить на мечту?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6.Что </a:t>
            </a: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вы расскажете своим родителям об этом уроке?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Рисунок 208"/>
          <p:cNvPicPr/>
          <p:nvPr/>
        </p:nvPicPr>
        <p:blipFill>
          <a:blip r:embed="rId2" cstate="print"/>
          <a:stretch/>
        </p:blipFill>
        <p:spPr>
          <a:xfrm>
            <a:off x="504000" y="4104000"/>
            <a:ext cx="4535640" cy="302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78160" y="1053000"/>
            <a:ext cx="9523440" cy="10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№4: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БОЛЬШАЯ ПОКУПКА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720360" y="2199960"/>
            <a:ext cx="6047280" cy="34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У семьи Петровых сломался холодильник.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Возникла необходимость купить новый. Саша предложил заказать его в интернет-магазине. А Петр Алексеевич хочет приобрести его в магазине бытовой техники.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Чье решение позволит сэкономить семейные средства?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Почему?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asted-image.png"/>
          <p:cNvPicPr/>
          <p:nvPr/>
        </p:nvPicPr>
        <p:blipFill>
          <a:blip r:embed="rId2" cstate="print"/>
          <a:stretch/>
        </p:blipFill>
        <p:spPr>
          <a:xfrm>
            <a:off x="7272000" y="1224000"/>
            <a:ext cx="2663280" cy="39139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78160" y="1053000"/>
            <a:ext cx="9523440" cy="10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№5: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ЛОГИКА ПОКУПОК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615960" y="2099520"/>
            <a:ext cx="6730560" cy="37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Рядом с домом семьи Петровых есть небольшой магазинчик, где отсутствует система скидок, чуть дальше расположен другой магазин, в котором действует система скидок для постоянных покупателей, проводятся акции. Саша Петров предпочитает покупать товары именно в этом магазине, несмотря на его неудобное расположение.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Таня Иванова всегда покупает товары в магазине рядом с домом, но данный магазин никогда не предоставляет клиентам скидки.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 Саши или у Тани расходы будут меньше?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Рисунок 133"/>
          <p:cNvPicPr/>
          <p:nvPr/>
        </p:nvPicPr>
        <p:blipFill>
          <a:blip r:embed="rId2" cstate="print"/>
          <a:stretch/>
        </p:blipFill>
        <p:spPr>
          <a:xfrm>
            <a:off x="7120080" y="1656000"/>
            <a:ext cx="2714400" cy="3210120"/>
          </a:xfrm>
          <a:prstGeom prst="rect">
            <a:avLst/>
          </a:prstGeom>
          <a:ln>
            <a:noFill/>
          </a:ln>
        </p:spPr>
      </p:pic>
      <p:pic>
        <p:nvPicPr>
          <p:cNvPr id="216" name="pasted-image.png"/>
          <p:cNvPicPr/>
          <p:nvPr/>
        </p:nvPicPr>
        <p:blipFill>
          <a:blip r:embed="rId3" cstate="print"/>
          <a:stretch/>
        </p:blipFill>
        <p:spPr>
          <a:xfrm>
            <a:off x="7365240" y="1570680"/>
            <a:ext cx="2511360" cy="3023280"/>
          </a:xfrm>
          <a:prstGeom prst="rect">
            <a:avLst/>
          </a:prstGeom>
          <a:ln>
            <a:noFill/>
          </a:ln>
        </p:spPr>
      </p:pic>
      <p:pic>
        <p:nvPicPr>
          <p:cNvPr id="217" name="Рисунок 133"/>
          <p:cNvPicPr/>
          <p:nvPr/>
        </p:nvPicPr>
        <p:blipFill>
          <a:blip r:embed="rId2" cstate="print"/>
          <a:stretch/>
        </p:blipFill>
        <p:spPr>
          <a:xfrm>
            <a:off x="7161840" y="1341360"/>
            <a:ext cx="2917440" cy="352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27760" y="970560"/>
            <a:ext cx="9623520" cy="10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№6: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 НАКОПЛЕНИЙ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77800" y="2274119"/>
            <a:ext cx="5338800" cy="251541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цель Тани Ивановой стоит 5600 рублей. </a:t>
            </a: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Татьяна сможет каждый месяц откладывать для покупки телефона по 500 рублей, сколько ей потребуется времени, чтобы накопить нужную сумму?</a:t>
            </a:r>
          </a:p>
        </p:txBody>
      </p:sp>
      <p:pic>
        <p:nvPicPr>
          <p:cNvPr id="220" name="pasted-image.png"/>
          <p:cNvPicPr/>
          <p:nvPr/>
        </p:nvPicPr>
        <p:blipFill>
          <a:blip r:embed="rId2" cstate="print"/>
          <a:stretch/>
        </p:blipFill>
        <p:spPr>
          <a:xfrm>
            <a:off x="6820200" y="1296000"/>
            <a:ext cx="2106720" cy="37501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71240" y="1463400"/>
            <a:ext cx="2955240" cy="101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СПАСИБО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ЗА ВНИМАНИЕ!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314080" y="3150720"/>
            <a:ext cx="605844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 rot="21591000">
            <a:off x="540360" y="935640"/>
            <a:ext cx="8886240" cy="425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ЗНАКОМЬТЕСЬ, НАШИ  ГЕРОИ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184040" y="1584000"/>
            <a:ext cx="3120840" cy="1492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2000" b="1" strike="noStrike" spc="-1" dirty="0">
                <a:solidFill>
                  <a:srgbClr val="3795A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СЕМЬЯ ПЕТРОВЫХ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 Алексеевич,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Мария Фёдоровна,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Саша, 11 лет,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Оля, 13 лет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image6.png"/>
          <p:cNvPicPr/>
          <p:nvPr/>
        </p:nvPicPr>
        <p:blipFill>
          <a:blip r:embed="rId2" cstate="print"/>
          <a:stretch/>
        </p:blipFill>
        <p:spPr>
          <a:xfrm>
            <a:off x="821520" y="3314316"/>
            <a:ext cx="3483360" cy="2560680"/>
          </a:xfrm>
          <a:prstGeom prst="rect">
            <a:avLst/>
          </a:prstGeom>
          <a:ln w="12600">
            <a:noFill/>
          </a:ln>
        </p:spPr>
      </p:pic>
      <p:pic>
        <p:nvPicPr>
          <p:cNvPr id="166" name="image5.jpeg"/>
          <p:cNvPicPr/>
          <p:nvPr/>
        </p:nvPicPr>
        <p:blipFill>
          <a:blip r:embed="rId3" cstate="print"/>
          <a:stretch/>
        </p:blipFill>
        <p:spPr>
          <a:xfrm>
            <a:off x="6120000" y="1512000"/>
            <a:ext cx="3455280" cy="2446920"/>
          </a:xfrm>
          <a:prstGeom prst="rect">
            <a:avLst/>
          </a:prstGeom>
          <a:ln w="12600"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5904000" y="4320000"/>
            <a:ext cx="345456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795A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ИВАНОВЫХ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Дмитрий Иванович,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Елена Викторовна,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Коля, 12 лет,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Таня, 11 лет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76000" y="1080000"/>
            <a:ext cx="830232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ИДЕМ В МАГАЗИН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690120" y="1723320"/>
            <a:ext cx="9121320" cy="101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96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Раз в неделю  семья Петровых и семья Ивановых ходят в супермаркет за продуктами и разными бытовыми мелочами. Как правило, они тратят примерно по 3-4 тысячи рублей, делая покупки на всю неделю.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image7.jpeg"/>
          <p:cNvPicPr/>
          <p:nvPr/>
        </p:nvPicPr>
        <p:blipFill>
          <a:blip r:embed="rId2" cstate="print"/>
          <a:stretch/>
        </p:blipFill>
        <p:spPr>
          <a:xfrm>
            <a:off x="745200" y="2952000"/>
            <a:ext cx="5085720" cy="38498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47999" y="1035360"/>
            <a:ext cx="9736879" cy="76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</a:t>
            </a:r>
            <a:r>
              <a:rPr lang="ru-RU" sz="22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ПЕТРОВЫХ</a:t>
            </a: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ИДЕТ В МАГАЗИН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041718" y="1888560"/>
            <a:ext cx="8906040" cy="483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Петровы, раскладывая продукты, бытовую химию и другие товары, купленные сегодня, обнаружили, что: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</a:t>
            </a:r>
            <a:r>
              <a:rPr lang="ru-RU" sz="2000" b="1" u="sng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забыли купить</a:t>
            </a: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зубную пасту (осталось на один день);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батарейки для пульта (не работает);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масло (вообще нет никакого);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картофель;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корм для любимого кота.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</a:t>
            </a:r>
            <a:r>
              <a:rPr lang="ru-RU" sz="2000" b="1" u="sng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купили ненужное</a:t>
            </a: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2 кг. помидоров (оказалось, что остались помидоры с прошлой покупки);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4 упаковки йогуртов с маленьким сроком годности – 5 дней;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комнатные растения по акции (покупаешь два, третье – в подарок), которые , как оказалось ,ставить некуда.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Потратили на 500 рублей больше, чем обычно!!!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Рисунок 172"/>
          <p:cNvPicPr/>
          <p:nvPr/>
        </p:nvPicPr>
        <p:blipFill>
          <a:blip r:embed="rId2" cstate="print"/>
          <a:stretch/>
        </p:blipFill>
        <p:spPr>
          <a:xfrm>
            <a:off x="7391142" y="2368090"/>
            <a:ext cx="1123560" cy="112320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73"/>
          <p:cNvPicPr/>
          <p:nvPr/>
        </p:nvPicPr>
        <p:blipFill>
          <a:blip r:embed="rId3" cstate="print"/>
          <a:stretch/>
        </p:blipFill>
        <p:spPr>
          <a:xfrm>
            <a:off x="6127315" y="2458089"/>
            <a:ext cx="1123560" cy="1123201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4" cstate="print"/>
          <a:stretch/>
        </p:blipFill>
        <p:spPr>
          <a:xfrm>
            <a:off x="5626282" y="3581290"/>
            <a:ext cx="1496160" cy="92016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175"/>
          <p:cNvPicPr/>
          <p:nvPr/>
        </p:nvPicPr>
        <p:blipFill>
          <a:blip r:embed="rId5" cstate="print"/>
          <a:stretch/>
        </p:blipFill>
        <p:spPr>
          <a:xfrm>
            <a:off x="8626174" y="2268370"/>
            <a:ext cx="1654920" cy="122292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76"/>
          <p:cNvPicPr/>
          <p:nvPr/>
        </p:nvPicPr>
        <p:blipFill>
          <a:blip r:embed="rId6" cstate="print"/>
          <a:stretch/>
        </p:blipFill>
        <p:spPr>
          <a:xfrm>
            <a:off x="7473820" y="3491290"/>
            <a:ext cx="2122560" cy="122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35320" y="1053000"/>
            <a:ext cx="9756360" cy="92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</a:t>
            </a:r>
            <a:r>
              <a:rPr lang="ru-RU" sz="22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ИВАНОВЫХ</a:t>
            </a: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ИДЕТ В МАГАЗИН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66640" y="1990800"/>
            <a:ext cx="9545760" cy="201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Ивановы, раскладывая продукты, бытовую химию и другие товары, приобретенные сегодня, обнаружили, что: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взяли все, что было запланировано;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сэкономили на покупке макарон, сахара и риса (воспользовались акцией);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на следующей неделе для приобретения того же набора товаров понадобится меньше денег (за счет удачной покупки продуктов длительного хранения).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image8.jpeg"/>
          <p:cNvPicPr/>
          <p:nvPr/>
        </p:nvPicPr>
        <p:blipFill>
          <a:blip r:embed="rId2" cstate="print"/>
          <a:stretch/>
        </p:blipFill>
        <p:spPr>
          <a:xfrm>
            <a:off x="648000" y="3744000"/>
            <a:ext cx="4966920" cy="33109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03280" y="1041840"/>
            <a:ext cx="1005336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 ДЛЯ СЕМЬИ</a:t>
            </a:r>
            <a:r>
              <a:rPr lang="ru-RU" sz="20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ИВАНОВЫХ </a:t>
            </a:r>
            <a:r>
              <a:rPr lang="ru-RU" sz="20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ПОХОД В МАГАЗИН ОКАЗАЛСЯ БОЛЕЕ ВЫГОДНЫМ, ЧЕМ ДЛЯ СЕМЬИ </a:t>
            </a:r>
            <a:r>
              <a:rPr lang="ru-RU" sz="20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ПЕТРОВЫХ</a:t>
            </a:r>
            <a:r>
              <a:rPr lang="ru-RU" sz="20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520000" y="1921320"/>
            <a:ext cx="531468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Давайте сравним их финансовое поведение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3" name="Table 3"/>
          <p:cNvGraphicFramePr/>
          <p:nvPr>
            <p:extLst>
              <p:ext uri="{D42A27DB-BD31-4B8C-83A1-F6EECF244321}">
                <p14:modId xmlns:p14="http://schemas.microsoft.com/office/powerpoint/2010/main" val="2239811588"/>
              </p:ext>
            </p:extLst>
          </p:nvPr>
        </p:nvGraphicFramePr>
        <p:xfrm>
          <a:off x="977760" y="2697945"/>
          <a:ext cx="8742240" cy="4080240"/>
        </p:xfrm>
        <a:graphic>
          <a:graphicData uri="http://schemas.openxmlformats.org/drawingml/2006/table">
            <a:tbl>
              <a:tblPr/>
              <a:tblGrid>
                <a:gridCol w="458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Петровы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Ивановы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Прежде чем идти в магазин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смотрят, какие продукты и вещи есть в достаточном количестве дома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Смотрят</a:t>
                      </a: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, какие продукты и вещи есть в достаточном количестве дома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планируют покупку тех вещей, которые понадобятся в ближайшее время или уже нужны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Планируют</a:t>
                      </a: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покупку тех вещей, которые понадобятся в ближайшее время или уже нужны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составляют список всего необходимого для покупки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Составляют </a:t>
                      </a: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список</a:t>
                      </a: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всего необходимого для покупки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проводят предварительные расчеты покупок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Проводят предварительные </a:t>
                      </a: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расчеты</a:t>
                      </a: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покупок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 самом магазине, когда совершают покупки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 эмоциях,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НЕ обдумывая, нужна ли эта вещь сейчас, принесет ли она пользу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</a:t>
                      </a: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разумно</a:t>
                      </a: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, обдумывая, нужна ли эта вещь сейчас, принесет ли она пользу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то,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что видят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на прилавках магазина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по заранее подготовленному </a:t>
                      </a: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списку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3280" y="1065600"/>
            <a:ext cx="9890280" cy="90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№2: 	ПЛАНИРОВАНИЕ СЕЗОННЫХ ПОКУПОК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563760" y="1990800"/>
            <a:ext cx="9769320" cy="50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Встречаются как-то прекрасным весенним днем семья Петровых с семьей Ивановых в торговом центре. И те, и другие с большими сумками покупок. Каково же было их взаимное удивление, когда они узнали, кто и что купил.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 Ивановы покупают вещи, которые сейчас не нужны?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6" name="Table 3"/>
          <p:cNvGraphicFramePr/>
          <p:nvPr>
            <p:extLst>
              <p:ext uri="{D42A27DB-BD31-4B8C-83A1-F6EECF244321}">
                <p14:modId xmlns:p14="http://schemas.microsoft.com/office/powerpoint/2010/main" val="779240347"/>
              </p:ext>
            </p:extLst>
          </p:nvPr>
        </p:nvGraphicFramePr>
        <p:xfrm>
          <a:off x="1318680" y="3346560"/>
          <a:ext cx="8055360" cy="2397458"/>
        </p:xfrm>
        <a:graphic>
          <a:graphicData uri="http://schemas.openxmlformats.org/drawingml/2006/table">
            <a:tbl>
              <a:tblPr/>
              <a:tblGrid>
                <a:gridCol w="393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Демисезонные сапоги маме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Лыжи и лыжный костюм маме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Легкую куртку и спортивный костюм Коле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Коньки и новый школьный рюкзак Саше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Кроссовки папе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Теплый свитер папе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Пальто Оле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Зимние сапоги Тане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14440" y="1077840"/>
            <a:ext cx="9650160" cy="106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№2: 	ПЛАНИРОВАНИЕ СЕЗОННЫХ ПОКУПОК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58360" y="1948320"/>
            <a:ext cx="9927360" cy="201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 почему Ивановы покупают вещи, которые сейчас не нужны?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lang="ru-RU" sz="18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ОТВЕТ: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Ивановы покупали сезонные вещи вне сезона потому,  что такие покупки обычно стоят дешевле, чем в его разгар. Они заранее спланировали покупку того, что им понадобится через полгода.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посмотрим,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сколько семья Ивановых смогла сэкономить при таких покупках.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9" name="Table 3"/>
          <p:cNvGraphicFramePr/>
          <p:nvPr>
            <p:extLst>
              <p:ext uri="{D42A27DB-BD31-4B8C-83A1-F6EECF244321}">
                <p14:modId xmlns:p14="http://schemas.microsoft.com/office/powerpoint/2010/main" val="3914746781"/>
              </p:ext>
            </p:extLst>
          </p:nvPr>
        </p:nvGraphicFramePr>
        <p:xfrm>
          <a:off x="2304000" y="3672000"/>
          <a:ext cx="6161040" cy="3184113"/>
        </p:xfrm>
        <a:graphic>
          <a:graphicData uri="http://schemas.openxmlformats.org/drawingml/2006/table">
            <a:tbl>
              <a:tblPr/>
              <a:tblGrid>
                <a:gridCol w="387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в сезон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вне сезона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Лыжи и лыжный костюм маме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4 000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2 500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Коньки и новый школьный рюкзак Саше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</a:t>
                      </a:r>
                      <a:r>
                        <a:rPr lang="en-US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800 р.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</a:t>
                      </a:r>
                      <a:r>
                        <a:rPr lang="en-US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100 р.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Теплый свитер папе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</a:t>
                      </a:r>
                      <a:r>
                        <a:rPr lang="en-US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500 р.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600 р.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Зимние сапоги Тане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</a:t>
                      </a:r>
                      <a:r>
                        <a:rPr lang="en-US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000 р.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4 000 р.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13 300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8 200 р.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38200" y="1078200"/>
            <a:ext cx="9704520" cy="83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№3: НАКОПЛЕНИЕ НА БОЛЬШУЮ ПОКУПКУ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945360" y="1897560"/>
            <a:ext cx="9206640" cy="561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20000"/>
              </a:lnSpc>
            </a:pP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Однажды после школы Коля Иванов решил похвастаться Саше Петрову своим приобретением, о котором давно мечтал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</a:t>
            </a: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спортивным велосипедом. Мальчики катались на нем по очереди, изучая все возможности велосипеда. Но больше всего удивило Сашу то, что на этот велосипед Коля накопил деньги сам!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Саша был удивлен и задумчив, а Коля испытывал чувство гордости за то, что смог воплотить свою мечту в реальность. Как же ему это удалось?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image9.jpeg"/>
          <p:cNvPicPr/>
          <p:nvPr/>
        </p:nvPicPr>
        <p:blipFill>
          <a:blip r:embed="rId2" cstate="print"/>
          <a:stretch/>
        </p:blipFill>
        <p:spPr>
          <a:xfrm>
            <a:off x="549267" y="4216112"/>
            <a:ext cx="4391280" cy="3311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1412</Words>
  <Application>Microsoft Office PowerPoint</Application>
  <PresentationFormat>Произвольный</PresentationFormat>
  <Paragraphs>215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DejaVu Sans</vt:lpstr>
      <vt:lpstr>Helvetica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ЖИЗНЕННАЯ СИТУАЦИЯ №3:НАКОПЛЕНИЕ НА БОЛЬШУЮ ПОКУПКУ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 trukhanenko</dc:creator>
  <dc:description/>
  <cp:lastModifiedBy>Забедилин Александр Сергеевич</cp:lastModifiedBy>
  <cp:revision>363</cp:revision>
  <cp:lastPrinted>2019-02-28T08:49:42Z</cp:lastPrinted>
  <dcterms:created xsi:type="dcterms:W3CDTF">2015-08-28T08:18:34Z</dcterms:created>
  <dcterms:modified xsi:type="dcterms:W3CDTF">2019-04-19T11:59:14Z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