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0688638" cy="75628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5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34240" y="301680"/>
            <a:ext cx="961920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6" name="Рисунок 75"/>
          <p:cNvPicPr/>
          <p:nvPr/>
        </p:nvPicPr>
        <p:blipFill>
          <a:blip r:embed="rId2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534240" y="301680"/>
            <a:ext cx="961920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5" name="Рисунок 114"/>
          <p:cNvPicPr/>
          <p:nvPr/>
        </p:nvPicPr>
        <p:blipFill>
          <a:blip r:embed="rId2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116" name="Рисунок 115"/>
          <p:cNvPicPr/>
          <p:nvPr/>
        </p:nvPicPr>
        <p:blipFill>
          <a:blip r:embed="rId2"/>
          <a:stretch/>
        </p:blipFill>
        <p:spPr>
          <a:xfrm>
            <a:off x="259524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34240" y="301680"/>
            <a:ext cx="961920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3424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463360" y="406044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3424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463360" y="1769400"/>
            <a:ext cx="469404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34240" y="4060440"/>
            <a:ext cx="9619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7"/>
          <p:cNvPicPr/>
          <p:nvPr/>
        </p:nvPicPr>
        <p:blipFill>
          <a:blip r:embed="rId14"/>
          <a:stretch/>
        </p:blipFill>
        <p:spPr>
          <a:xfrm>
            <a:off x="38520" y="0"/>
            <a:ext cx="10667520" cy="7561800"/>
          </a:xfrm>
          <a:prstGeom prst="rect">
            <a:avLst/>
          </a:prstGeom>
          <a:ln>
            <a:noFill/>
          </a:ln>
        </p:spPr>
      </p:pic>
      <p:sp>
        <p:nvSpPr>
          <p:cNvPr id="6" name="CustomShape 1"/>
          <p:cNvSpPr/>
          <p:nvPr/>
        </p:nvSpPr>
        <p:spPr>
          <a:xfrm>
            <a:off x="516960" y="7009560"/>
            <a:ext cx="3633480" cy="40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 anchor="ctr"/>
          <a:lstStyle/>
          <a:p>
            <a:pPr>
              <a:lnSpc>
                <a:spcPct val="100000"/>
              </a:lnSpc>
            </a:pPr>
            <a:r>
              <a:rPr lang="ru-RU" sz="1000" b="0" u="sng" strike="noStrike" spc="-1">
                <a:solidFill>
                  <a:srgbClr val="685BB6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вашифинансы.рф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Рисунок 3"/>
          <p:cNvPicPr/>
          <p:nvPr/>
        </p:nvPicPr>
        <p:blipFill>
          <a:blip r:embed="rId15"/>
          <a:stretch/>
        </p:blipFill>
        <p:spPr>
          <a:xfrm>
            <a:off x="38520" y="0"/>
            <a:ext cx="10667520" cy="7561800"/>
          </a:xfrm>
          <a:prstGeom prst="rect">
            <a:avLst/>
          </a:prstGeom>
          <a:ln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7"/>
          <p:cNvPicPr/>
          <p:nvPr/>
        </p:nvPicPr>
        <p:blipFill>
          <a:blip r:embed="rId14"/>
          <a:stretch/>
        </p:blipFill>
        <p:spPr>
          <a:xfrm>
            <a:off x="38520" y="0"/>
            <a:ext cx="10667520" cy="7561800"/>
          </a:xfrm>
          <a:prstGeom prst="rect">
            <a:avLst/>
          </a:prstGeom>
          <a:ln>
            <a:noFill/>
          </a:ln>
        </p:spPr>
      </p:pic>
      <p:sp>
        <p:nvSpPr>
          <p:cNvPr id="40" name="CustomShape 1"/>
          <p:cNvSpPr/>
          <p:nvPr/>
        </p:nvSpPr>
        <p:spPr>
          <a:xfrm>
            <a:off x="516960" y="7009560"/>
            <a:ext cx="3633480" cy="40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 anchor="ctr"/>
          <a:lstStyle/>
          <a:p>
            <a:pPr>
              <a:lnSpc>
                <a:spcPct val="100000"/>
              </a:lnSpc>
            </a:pPr>
            <a:r>
              <a:rPr lang="ru-RU" sz="1000" b="0" u="sng" strike="noStrike" spc="-1">
                <a:solidFill>
                  <a:srgbClr val="685BB6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вашифинансы.рф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" name="Рисунок 4"/>
          <p:cNvPicPr/>
          <p:nvPr/>
        </p:nvPicPr>
        <p:blipFill>
          <a:blip r:embed="rId15"/>
          <a:stretch/>
        </p:blipFill>
        <p:spPr>
          <a:xfrm>
            <a:off x="38520" y="0"/>
            <a:ext cx="10667520" cy="7561800"/>
          </a:xfrm>
          <a:prstGeom prst="rect">
            <a:avLst/>
          </a:prstGeom>
          <a:ln>
            <a:noFill/>
          </a:ln>
        </p:spPr>
      </p:pic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"/>
          <p:cNvPicPr/>
          <p:nvPr/>
        </p:nvPicPr>
        <p:blipFill>
          <a:blip r:embed="rId14"/>
          <a:stretch/>
        </p:blipFill>
        <p:spPr>
          <a:xfrm>
            <a:off x="38520" y="0"/>
            <a:ext cx="10667520" cy="7561800"/>
          </a:xfrm>
          <a:prstGeom prst="rect">
            <a:avLst/>
          </a:prstGeom>
          <a:ln>
            <a:noFill/>
          </a:ln>
        </p:spPr>
      </p:pic>
      <p:sp>
        <p:nvSpPr>
          <p:cNvPr id="79" name="CustomShape 1"/>
          <p:cNvSpPr/>
          <p:nvPr/>
        </p:nvSpPr>
        <p:spPr>
          <a:xfrm>
            <a:off x="516960" y="7009560"/>
            <a:ext cx="3633480" cy="40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 anchor="ctr"/>
          <a:lstStyle/>
          <a:p>
            <a:pPr>
              <a:lnSpc>
                <a:spcPct val="100000"/>
              </a:lnSpc>
            </a:pPr>
            <a:r>
              <a:rPr lang="ru-RU" sz="1000" b="0" u="sng" strike="noStrike" spc="-1">
                <a:solidFill>
                  <a:srgbClr val="685BB6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вашифинансы.рф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0" name="Рисунок 6"/>
          <p:cNvPicPr/>
          <p:nvPr/>
        </p:nvPicPr>
        <p:blipFill>
          <a:blip r:embed="rId15"/>
          <a:stretch/>
        </p:blipFill>
        <p:spPr>
          <a:xfrm>
            <a:off x="-45720" y="-9360"/>
            <a:ext cx="10761840" cy="7628400"/>
          </a:xfrm>
          <a:prstGeom prst="rect">
            <a:avLst/>
          </a:prstGeom>
          <a:ln>
            <a:noFill/>
          </a:ln>
        </p:spPr>
      </p:pic>
      <p:sp>
        <p:nvSpPr>
          <p:cNvPr id="81" name="PlaceHolder 2"/>
          <p:cNvSpPr>
            <a:spLocks noGrp="1"/>
          </p:cNvSpPr>
          <p:nvPr>
            <p:ph type="title"/>
          </p:nvPr>
        </p:nvSpPr>
        <p:spPr>
          <a:xfrm>
            <a:off x="534240" y="301680"/>
            <a:ext cx="961920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534240" y="1769400"/>
            <a:ext cx="961920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699120" y="2652840"/>
            <a:ext cx="4208760" cy="153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8" name="CustomShape 2"/>
          <p:cNvSpPr/>
          <p:nvPr/>
        </p:nvSpPr>
        <p:spPr>
          <a:xfrm>
            <a:off x="636480" y="2765520"/>
            <a:ext cx="4753440" cy="252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r>
              <a:rPr lang="ru-RU" sz="28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ВКЛАДЫВАЙ В СВОЕ БУДУЩЕЕ - ПОЛУЧАЙ ЗНАНИЯ О ЛИЧНЫХ ФИНАНСАХ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576000" y="1116000"/>
            <a:ext cx="9425880" cy="81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№3: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ФИНАНСОВАЯ ПИРАМИДА</a:t>
            </a:r>
            <a:r>
              <a:rPr lang="ru-RU" sz="2200" b="1" strike="noStrike" spc="-1" dirty="0">
                <a:solidFill>
                  <a:srgbClr val="D848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	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576000" y="1872360"/>
            <a:ext cx="5255280" cy="49272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 anchor="ctr"/>
          <a:lstStyle/>
          <a:p>
            <a:pPr algn="just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Петр Сергеевич и Ирина Романовна </a:t>
            </a:r>
            <a:r>
              <a:rPr lang="ru-RU" sz="16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Кузнецовы</a:t>
            </a: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последние 2 года хранят свои накопления на банковском </a:t>
            </a:r>
            <a:r>
              <a:rPr lang="ru-RU" sz="16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депозите</a:t>
            </a: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(500 000 рублей под 7,45% годовых) и в акциях (500 000 рублей, 4% годовой дивидендный доход). 	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Евгений Дмитриевич и Лариса Павловна </a:t>
            </a:r>
            <a:r>
              <a:rPr lang="ru-RU" sz="16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Сидоровы</a:t>
            </a: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считали такие вложения бессмысленными, потому что они приносят малый доход, и поэтому они свои накопления в сумме 1 000 000 рублей вложили в </a:t>
            </a:r>
            <a:r>
              <a:rPr lang="ru-RU" sz="16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акции</a:t>
            </a: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воронежской финансовой компании под 100% годовых.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Через 6 месяцев офис финансовой компании закрылся, а руководители компании с деньгами исчезли. Сидоровы, как и другие инвесторы, подали на компанию в суд, но прошло уже больше года, а ситуация никак не разрешается и денег никто не возвращает.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lang="ru-RU" sz="1600" b="1" strike="noStrike" spc="-1" dirty="0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Почему Кузнецовы поступили правильно,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lang="ru-RU" sz="1600" b="1" strike="noStrike" spc="-1" dirty="0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а Сидоровы нет?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3" name="Рисунок 152"/>
          <p:cNvPicPr/>
          <p:nvPr/>
        </p:nvPicPr>
        <p:blipFill>
          <a:blip r:embed="rId2"/>
          <a:stretch/>
        </p:blipFill>
        <p:spPr>
          <a:xfrm>
            <a:off x="6048000" y="1296000"/>
            <a:ext cx="4391280" cy="3455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288000" y="1080000"/>
            <a:ext cx="9955800" cy="99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ДАВАЙТЕ СРАВНИМ: 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КТО ДЕЙСТВОВАЛ ФИНАНСОВО ГРАМОТНО?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55" name="Table 2"/>
          <p:cNvGraphicFramePr/>
          <p:nvPr>
            <p:extLst>
              <p:ext uri="{D42A27DB-BD31-4B8C-83A1-F6EECF244321}">
                <p14:modId xmlns:p14="http://schemas.microsoft.com/office/powerpoint/2010/main" val="28199602"/>
              </p:ext>
            </p:extLst>
          </p:nvPr>
        </p:nvGraphicFramePr>
        <p:xfrm>
          <a:off x="648000" y="2266200"/>
          <a:ext cx="9451800" cy="3219120"/>
        </p:xfrm>
        <a:graphic>
          <a:graphicData uri="http://schemas.openxmlformats.org/drawingml/2006/table">
            <a:tbl>
              <a:tblPr/>
              <a:tblGrid>
                <a:gridCol w="2727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2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1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Характеристики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КУЗНЕЦОВЫ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СИДОРОВЫ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Финансовое решение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Банковский депозит и акции</a:t>
                      </a:r>
                      <a:r>
                        <a:rPr lang="en-US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крупной компании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Вложение денег в финансовую пирамиду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Результат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FF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37 500 рублей и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FF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20 000 рублей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дохода в год с депозита и акций соответственно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Отсутствие доходов, возможная полная потеря накоплений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Оценка финансового решения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ГРАМОТНОЕ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НЕГРАМОТНОЕ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6" name="Рисунок 155"/>
          <p:cNvPicPr/>
          <p:nvPr/>
        </p:nvPicPr>
        <p:blipFill>
          <a:blip r:embed="rId2"/>
          <a:stretch/>
        </p:blipFill>
        <p:spPr>
          <a:xfrm>
            <a:off x="7416000" y="972000"/>
            <a:ext cx="2159280" cy="1293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576000" y="1115640"/>
            <a:ext cx="9909000" cy="749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ХАРАКТЕРИСТИКИ 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ФИНАНСОВОЙ ПИРАМИДЫ: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504000" y="1976040"/>
            <a:ext cx="5543280" cy="425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Высокие проценты и быстрый срок окупаемости.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Большая сумма «вступительного взноса».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Взамен вложенных денег человек может получить товары по завышенной цене.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Цена стоимости и не соответствующие заявленным характеристикам либо поддельные ценные бумаги.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Акцент компании на пиаре.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Сокрытие информации о владельцах предприятия, отсутствие лицензии и разрешений на право заниматься финансовой деятельностью.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Необычный и непонятный план вознаграждений.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Чрезмерная настойчивость организаторов.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9" name="Рисунок 158"/>
          <p:cNvPicPr/>
          <p:nvPr/>
        </p:nvPicPr>
        <p:blipFill>
          <a:blip r:embed="rId2"/>
          <a:stretch/>
        </p:blipFill>
        <p:spPr>
          <a:xfrm>
            <a:off x="6297358" y="1490580"/>
            <a:ext cx="3815280" cy="3224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576000" y="1115640"/>
            <a:ext cx="9577440" cy="50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ФИНАНСОВО ГРАМОТНЫЙ ЧЕЛОВЕК: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648000" y="1934280"/>
            <a:ext cx="5543280" cy="367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 anchor="ctr"/>
          <a:lstStyle/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планирует свое финансовое будущее, ведет личный (семейный) бюджет;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живет в рамках этого бюджета, не имеет больших долгов;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рационально выбирает финансовые инструменты на основе модели грамотного финансового поведения;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6830" indent="-285750">
              <a:lnSpc>
                <a:spcPct val="120000"/>
              </a:lnSpc>
              <a:buClr>
                <a:srgbClr val="00909B"/>
              </a:buClr>
              <a:buFont typeface="Wingdings" panose="05000000000000000000" pitchFamily="2" charset="2"/>
              <a:buChar char="§"/>
            </a:pPr>
            <a:r>
              <a:rPr lang="ru-RU" sz="17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ориентируется в финансовой сфере.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2" name="Рисунок 161"/>
          <p:cNvPicPr/>
          <p:nvPr/>
        </p:nvPicPr>
        <p:blipFill>
          <a:blip r:embed="rId2"/>
          <a:stretch/>
        </p:blipFill>
        <p:spPr>
          <a:xfrm>
            <a:off x="6192000" y="1154880"/>
            <a:ext cx="4176000" cy="3093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574200" y="1012320"/>
            <a:ext cx="9577080" cy="94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ШАГИ ГРАМОТНОГО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ФИНАНСОВОГО ПОВЕДЕНИЯ: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504000" y="1952640"/>
            <a:ext cx="5471280" cy="494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1700" b="1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1 шаг.</a:t>
            </a:r>
            <a:r>
              <a:rPr lang="ru-RU" sz="1700" b="0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</a:t>
            </a:r>
            <a:r>
              <a:rPr lang="ru-RU" sz="1700" b="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Осознание потребности, выделение проблем.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700" b="1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2 шаг.</a:t>
            </a:r>
            <a:r>
              <a:rPr lang="ru-RU" sz="1700" b="0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</a:t>
            </a:r>
            <a:r>
              <a:rPr lang="ru-RU" sz="1700" b="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Формулирование ограничений и критериев принятия решения.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700" b="1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3 шаг.</a:t>
            </a:r>
            <a:r>
              <a:rPr lang="ru-RU" sz="1700" b="0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</a:t>
            </a:r>
            <a:r>
              <a:rPr lang="ru-RU" sz="1700" b="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Поиск информации об альтернативах (вариантах удовлетворения     потребности), определение альтернатив и рисков.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700" b="1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4 шаг.</a:t>
            </a:r>
            <a:r>
              <a:rPr lang="ru-RU" sz="1700" b="0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</a:t>
            </a:r>
            <a:r>
              <a:rPr lang="ru-RU" sz="1700" b="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Оценка альтернатив и рисков.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700" b="1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5 шаг.</a:t>
            </a:r>
            <a:r>
              <a:rPr lang="ru-RU" sz="1700" b="0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</a:t>
            </a:r>
            <a:r>
              <a:rPr lang="ru-RU" sz="1700" b="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Выбор альтернативы (варианта удовлетворения потребности).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700" b="1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6 шаг.</a:t>
            </a:r>
            <a:r>
              <a:rPr lang="ru-RU" sz="1700" b="0" strike="noStrike" spc="-1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</a:t>
            </a:r>
            <a:r>
              <a:rPr lang="ru-RU" sz="1700" b="0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Удовлетворение потребности, оценка результатов.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5" name="Рисунок 164"/>
          <p:cNvPicPr/>
          <p:nvPr/>
        </p:nvPicPr>
        <p:blipFill>
          <a:blip r:embed="rId2"/>
          <a:stretch/>
        </p:blipFill>
        <p:spPr>
          <a:xfrm>
            <a:off x="5688000" y="1374120"/>
            <a:ext cx="4463280" cy="3377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381447" y="1078855"/>
            <a:ext cx="5903280" cy="55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ПОДВЕДЕМ ИТОГ: ОБСУДИМ ВМЕСТЕ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2"/>
          <p:cNvSpPr/>
          <p:nvPr/>
        </p:nvSpPr>
        <p:spPr>
          <a:xfrm>
            <a:off x="626630" y="1772134"/>
            <a:ext cx="5759280" cy="532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>
              <a:lnSpc>
                <a:spcPct val="100000"/>
              </a:lnSpc>
            </a:pPr>
            <a:r>
              <a:rPr lang="ru-RU" sz="1700" b="1" u="sng" strike="noStrike" spc="-1" dirty="0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ВОПРОСЫ: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909B"/>
              </a:buClr>
              <a:buFont typeface="Arial"/>
              <a:buAutoNum type="arabicPeriod"/>
            </a:pPr>
            <a:r>
              <a:rPr lang="ru-RU" sz="17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Что Вы узнали сегодня нового?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909B"/>
              </a:buClr>
              <a:buFont typeface="Arial"/>
              <a:buAutoNum type="arabicPeriod"/>
            </a:pPr>
            <a:r>
              <a:rPr lang="ru-RU" sz="17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Нужно ли финансовое планирование?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909B"/>
              </a:buClr>
              <a:buFont typeface="Arial"/>
              <a:buAutoNum type="arabicPeriod"/>
            </a:pPr>
            <a:r>
              <a:rPr lang="ru-RU" sz="17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Планируете ли Вы свой личный бюджет?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909B"/>
              </a:buClr>
              <a:buFont typeface="Arial"/>
              <a:buAutoNum type="arabicPeriod"/>
            </a:pPr>
            <a:r>
              <a:rPr lang="ru-RU" sz="17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Сделали Вы уже свой выбор в плане дальнейшего получения образования? Делаете ли Вы или Ваша семья что-то уже сейчас, чтобы ваша мечта осуществилась?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909B"/>
              </a:buClr>
              <a:buFont typeface="Arial"/>
              <a:buAutoNum type="arabicPeriod"/>
            </a:pPr>
            <a:r>
              <a:rPr lang="ru-RU" sz="17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Являетесь ли Вы финансово грамотным человеком?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909B"/>
              </a:buClr>
              <a:buFont typeface="Arial"/>
              <a:buAutoNum type="arabicPeriod"/>
            </a:pPr>
            <a:r>
              <a:rPr lang="ru-RU" sz="17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Как поступаете Вы и Ваша семья в подобных ситуациях?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8" name="Рисунок 167"/>
          <p:cNvPicPr/>
          <p:nvPr/>
        </p:nvPicPr>
        <p:blipFill>
          <a:blip r:embed="rId2"/>
          <a:stretch/>
        </p:blipFill>
        <p:spPr>
          <a:xfrm>
            <a:off x="6696000" y="1208160"/>
            <a:ext cx="3239280" cy="2751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471240" y="1463400"/>
            <a:ext cx="2955960" cy="101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СПАСИБО </a:t>
            </a:r>
            <a:endParaRPr lang="ru-RU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DejaVu Sans"/>
              </a:rPr>
              <a:t>ЗА ВНИМАНИЕ!</a:t>
            </a:r>
            <a:endParaRPr lang="ru-RU" sz="1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2314080" y="3150720"/>
            <a:ext cx="6059160" cy="179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0" name="CustomShape 2"/>
          <p:cNvSpPr/>
          <p:nvPr/>
        </p:nvSpPr>
        <p:spPr>
          <a:xfrm>
            <a:off x="624600" y="1084680"/>
            <a:ext cx="4456440" cy="4262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ЗНАКОМЬТЕСЬ, НАШИ ГЕРОИ: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1" name="image5.jpeg"/>
          <p:cNvPicPr/>
          <p:nvPr/>
        </p:nvPicPr>
        <p:blipFill>
          <a:blip r:embed="rId2"/>
          <a:stretch/>
        </p:blipFill>
        <p:spPr>
          <a:xfrm>
            <a:off x="921240" y="1872000"/>
            <a:ext cx="3470040" cy="2231280"/>
          </a:xfrm>
          <a:prstGeom prst="rect">
            <a:avLst/>
          </a:prstGeom>
          <a:ln w="12600">
            <a:noFill/>
          </a:ln>
        </p:spPr>
      </p:pic>
      <p:pic>
        <p:nvPicPr>
          <p:cNvPr id="122" name="image6.jpeg"/>
          <p:cNvPicPr/>
          <p:nvPr/>
        </p:nvPicPr>
        <p:blipFill>
          <a:blip r:embed="rId3"/>
          <a:stretch/>
        </p:blipFill>
        <p:spPr>
          <a:xfrm>
            <a:off x="5760000" y="1872000"/>
            <a:ext cx="3527280" cy="2289960"/>
          </a:xfrm>
          <a:prstGeom prst="rect">
            <a:avLst/>
          </a:prstGeom>
          <a:ln w="12600">
            <a:noFill/>
          </a:ln>
        </p:spPr>
      </p:pic>
      <p:sp>
        <p:nvSpPr>
          <p:cNvPr id="123" name="CustomShape 3"/>
          <p:cNvSpPr/>
          <p:nvPr/>
        </p:nvSpPr>
        <p:spPr>
          <a:xfrm>
            <a:off x="1080000" y="4464000"/>
            <a:ext cx="2678040" cy="16462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r>
              <a:rPr lang="ru-RU" sz="1700" b="1" strike="noStrike" spc="-1" dirty="0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СЕМЬЯ КУЗНЕЦОВЫХ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Петр Сергеевич,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Ирина Романовна,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Илья, 20 лет, студент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Марина, 16 лет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4"/>
          <p:cNvSpPr/>
          <p:nvPr/>
        </p:nvSpPr>
        <p:spPr>
          <a:xfrm>
            <a:off x="6264000" y="4536000"/>
            <a:ext cx="2569680" cy="16462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r>
              <a:rPr lang="ru-RU" sz="1700" b="1" strike="noStrike" spc="-1" dirty="0">
                <a:solidFill>
                  <a:srgbClr val="31859C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СЕМЬЯ СИДОРОВЫХ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Евгений Дмитриевич,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Лариса Павловна,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Фёдор, 19 лет, студент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7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Лена, 17 лет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630360" y="1008000"/>
            <a:ext cx="6568920" cy="7275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№1: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ПЛАНИРУЕМ МЕСЯЧНЫЙ ЛИЧНЫЙ БЮДЖЕТ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504000" y="1688760"/>
            <a:ext cx="6335280" cy="5521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 anchor="ctr"/>
          <a:lstStyle/>
          <a:p>
            <a:pPr algn="just">
              <a:lnSpc>
                <a:spcPct val="100000"/>
              </a:lnSpc>
            </a:pP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Илья Кузнецов и Фёдор Сидоров - </a:t>
            </a:r>
            <a:r>
              <a:rPr lang="ru-RU" sz="1700" b="1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студенты</a:t>
            </a: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Московского университета, уже год живут в одной комнате в студенческом общежитии.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Родители выделяют им на проживание и питание ежемесячно по </a:t>
            </a:r>
            <a:r>
              <a:rPr lang="ru-RU" sz="1700" b="1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20 000</a:t>
            </a: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рублей каждому.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700" b="1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Фёдору</a:t>
            </a: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постоянно не хватает денег на весь месяц, и он вынужден занимать деньги у соседей по общежитию, а </a:t>
            </a:r>
            <a:r>
              <a:rPr lang="ru-RU" sz="1700" b="1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Илье</a:t>
            </a: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каждый месяц удается экономить не менее 3 000 рублей и пополнять свой накопительный счёт в банке.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За время обучения в университете Илья накопил уже </a:t>
            </a:r>
            <a:r>
              <a:rPr lang="ru-RU" sz="1700" b="1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37 650</a:t>
            </a: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рублей (банковский вклад сроком на 1 год под 8% годовых с ежемесячной капитализацией и ежемесячным пополнением).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Федор не понимает, как Илье удается не только не занимать деньги на проживание и питание у соседей, но еще и постоянно посещать культурные и спортивные мероприятия в городе, а также еще и копить.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7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Давайте посмотрим личный бюджет Ильи и Фёдора: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7" name="Рисунок 126"/>
          <p:cNvPicPr/>
          <p:nvPr/>
        </p:nvPicPr>
        <p:blipFill>
          <a:blip r:embed="rId2"/>
          <a:stretch/>
        </p:blipFill>
        <p:spPr>
          <a:xfrm>
            <a:off x="7272000" y="1152000"/>
            <a:ext cx="2878560" cy="338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504000" y="1020960"/>
            <a:ext cx="6568920" cy="7275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№1: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ПЛАНИРУЕМ МЕСЯЧНЫЙ ЛИЧНЫЙ БЮДЖЕТ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2883907" y="1807740"/>
            <a:ext cx="2972160" cy="3337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150000"/>
              </a:lnSpc>
            </a:pPr>
            <a:r>
              <a:rPr lang="ru-RU" sz="16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   Месячный бюджет Фёдора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30" name="Table 3"/>
          <p:cNvGraphicFramePr/>
          <p:nvPr>
            <p:extLst>
              <p:ext uri="{D42A27DB-BD31-4B8C-83A1-F6EECF244321}">
                <p14:modId xmlns:p14="http://schemas.microsoft.com/office/powerpoint/2010/main" val="288273735"/>
              </p:ext>
            </p:extLst>
          </p:nvPr>
        </p:nvGraphicFramePr>
        <p:xfrm>
          <a:off x="648000" y="2308680"/>
          <a:ext cx="9359640" cy="4110480"/>
        </p:xfrm>
        <a:graphic>
          <a:graphicData uri="http://schemas.openxmlformats.org/drawingml/2006/table">
            <a:tbl>
              <a:tblPr/>
              <a:tblGrid>
                <a:gridCol w="2942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4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2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СТАТЬЯ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ДОХОДЫ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РАСХОДЫ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Помощь от родителей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20 000 РУБЛЕЙ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Транспортные расходы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3300 рублей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(55 рублей*60 поездок карта Тройка)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Питание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15 000 рублей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(частое посещение кафе и столовых)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Интернет, телефон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800 рублей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Культура, развлечение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1500 рублей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(ходит один раз в месяц развлекательный клуб)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Спорт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2 500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рублей (ежемесячный абонемент в фитнес-центр)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ИТОГО: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20 000 рублей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23 100 рублей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6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ДЕФИЦИТ/ПРОФИЦИТ: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- 3100 рублей профицит бюджета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31" name="Рисунок 130"/>
          <p:cNvPicPr/>
          <p:nvPr/>
        </p:nvPicPr>
        <p:blipFill>
          <a:blip r:embed="rId2"/>
          <a:stretch/>
        </p:blipFill>
        <p:spPr>
          <a:xfrm>
            <a:off x="7458120" y="1080000"/>
            <a:ext cx="1973160" cy="1227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558360" y="1080000"/>
            <a:ext cx="6568920" cy="7275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№1: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ПЛАНИРУЕМ МЕСЯЧНЫЙ ЛИЧНЫЙ БЮДЖЕТ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3344639" y="1807560"/>
            <a:ext cx="2736000" cy="3337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150000"/>
              </a:lnSpc>
            </a:pPr>
            <a:r>
              <a:rPr lang="ru-RU" sz="1600" b="0" strike="noStrike" spc="-1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    Месячный бюджет Ильи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34" name="Table 3"/>
          <p:cNvGraphicFramePr/>
          <p:nvPr>
            <p:extLst>
              <p:ext uri="{D42A27DB-BD31-4B8C-83A1-F6EECF244321}">
                <p14:modId xmlns:p14="http://schemas.microsoft.com/office/powerpoint/2010/main" val="2851395658"/>
              </p:ext>
            </p:extLst>
          </p:nvPr>
        </p:nvGraphicFramePr>
        <p:xfrm>
          <a:off x="576000" y="2278440"/>
          <a:ext cx="9576000" cy="5069880"/>
        </p:xfrm>
        <a:graphic>
          <a:graphicData uri="http://schemas.openxmlformats.org/drawingml/2006/table">
            <a:tbl>
              <a:tblPr/>
              <a:tblGrid>
                <a:gridCol w="310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СТАТЬЯ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ДОХОДЫ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РАСХОДЫ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Помощь от родителей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20 000 руб.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Стипендия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1 400 руб.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Транспорт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2 075 рублей </a:t>
                      </a: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(ежемесячный абонемент для поездок в метро)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2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Питание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12 000 рублей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(студенческое кафе 20 раз в месяц = 200 руб.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* 20 = 4 000 руб. + 8 000 руб. тратит на покупку продуктов в магазине)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Интернет, телефон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400 рублей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Культура, развлечение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4 000 рублей </a:t>
                      </a: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(кино, театр и т.п.)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1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Спорт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БЕСПЛАТНО (спорт. зал в университете)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1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КЭШБЭК 2% с банковской карты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369,5 руб.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ИТОГО: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21 769,5 </a:t>
                      </a:r>
                      <a:r>
                        <a:rPr lang="ru-RU" sz="1500" b="1" strike="noStrike" spc="-1" dirty="0" err="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руб</a:t>
                      </a:r>
                      <a:r>
                        <a:rPr lang="en-US" sz="15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18 475 </a:t>
                      </a:r>
                      <a:r>
                        <a:rPr lang="ru-RU" sz="1500" b="1" strike="noStrike" spc="-1" dirty="0" err="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руб</a:t>
                      </a:r>
                      <a:r>
                        <a:rPr lang="en-US" sz="15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ДЕФИЦИТ/ПРОФИЦИТ: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+ 3 294,5 </a:t>
                      </a:r>
                      <a:r>
                        <a:rPr lang="ru-RU" sz="1500" b="0" strike="noStrike" spc="-1" dirty="0" err="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руб</a:t>
                      </a:r>
                      <a:r>
                        <a:rPr lang="en-US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135" name="Рисунок 134"/>
          <p:cNvPicPr/>
          <p:nvPr/>
        </p:nvPicPr>
        <p:blipFill>
          <a:blip r:embed="rId2"/>
          <a:stretch/>
        </p:blipFill>
        <p:spPr>
          <a:xfrm>
            <a:off x="7344000" y="1008000"/>
            <a:ext cx="2015280" cy="1269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504000" y="1071720"/>
            <a:ext cx="6568920" cy="7275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№1: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ПЛАНИРУЕМ МЕСЯЧНЫЙ ЛИЧНЫЙ БЮДЖЕТ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2625089" y="1696500"/>
            <a:ext cx="3301200" cy="3337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150000"/>
              </a:lnSpc>
            </a:pPr>
            <a:r>
              <a:rPr lang="ru-RU" sz="16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Сравним бюджеты Фёдора и Ильи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38" name="Table 3"/>
          <p:cNvGraphicFramePr/>
          <p:nvPr>
            <p:extLst>
              <p:ext uri="{D42A27DB-BD31-4B8C-83A1-F6EECF244321}">
                <p14:modId xmlns:p14="http://schemas.microsoft.com/office/powerpoint/2010/main" val="103398836"/>
              </p:ext>
            </p:extLst>
          </p:nvPr>
        </p:nvGraphicFramePr>
        <p:xfrm>
          <a:off x="576000" y="2197440"/>
          <a:ext cx="9648000" cy="5071320"/>
        </p:xfrm>
        <a:graphic>
          <a:graphicData uri="http://schemas.openxmlformats.org/drawingml/2006/table">
            <a:tbl>
              <a:tblPr/>
              <a:tblGrid>
                <a:gridCol w="213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4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4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2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Статьи для сравнения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ФЁДОР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ИЛЬЯ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3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Доходы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Финансовая помощь от родителей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Финансовая помощь от родителей, стипендия, кэшбэк </a:t>
                      </a: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+ 1 769,5 рублей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33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Транспортные расходы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Покупает разовые поездки на метро по 55 рублей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Покупает месячный абонемент и </a:t>
                      </a: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экономит</a:t>
                      </a:r>
                      <a:r>
                        <a:rPr lang="ru-RU" sz="15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1225 рублей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5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Расходы на питание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Очень редко готовит еду в студенческом общежитии для себя, часто ходит в кафе и столовую (больше одного раза в день)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Ходит в студенческое кафе только в учебные дни (не более одного раза в день), готовит себе еду в студенческом общежитии регулярно. </a:t>
                      </a: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Экономит не менее 3 000 рублей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5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Расходы на интернет, телефон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Пользуется одним тарифом, который выбрал еще 2 года назад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Постоянно мониторит изменение цен на связь и интернет. Подобрал себе выгодный тариф и </a:t>
                      </a: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экономит 400 рублей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9" name="Рисунок 138"/>
          <p:cNvPicPr/>
          <p:nvPr/>
        </p:nvPicPr>
        <p:blipFill>
          <a:blip r:embed="rId2"/>
          <a:stretch/>
        </p:blipFill>
        <p:spPr>
          <a:xfrm>
            <a:off x="7085880" y="936000"/>
            <a:ext cx="2345400" cy="126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504000" y="1020960"/>
            <a:ext cx="6568920" cy="7275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№1: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ПЛАНИРУЕМ МЕСЯЧНЫЙ ЛИЧНЫЙ БЮДЖЕТ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3250080" y="1681560"/>
            <a:ext cx="3301200" cy="3337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150000"/>
              </a:lnSpc>
            </a:pPr>
            <a:r>
              <a:rPr lang="ru-RU" sz="1600" b="0" strike="noStrike" spc="-1" dirty="0">
                <a:solidFill>
                  <a:srgbClr val="424242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Сравним бюджеты Фёдора и Ильи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42" name="Table 3"/>
          <p:cNvGraphicFramePr/>
          <p:nvPr>
            <p:extLst>
              <p:ext uri="{D42A27DB-BD31-4B8C-83A1-F6EECF244321}">
                <p14:modId xmlns:p14="http://schemas.microsoft.com/office/powerpoint/2010/main" val="512431583"/>
              </p:ext>
            </p:extLst>
          </p:nvPr>
        </p:nvGraphicFramePr>
        <p:xfrm>
          <a:off x="648000" y="2210040"/>
          <a:ext cx="9517320" cy="5025960"/>
        </p:xfrm>
        <a:graphic>
          <a:graphicData uri="http://schemas.openxmlformats.org/drawingml/2006/table">
            <a:tbl>
              <a:tblPr/>
              <a:tblGrid>
                <a:gridCol w="2175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3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8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8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Статьи для сравнения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ФЁДОР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ИЛЬЯ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Расходы на развлечения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Может себе позволить одно посещение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Регулярно ходит на спортивные матчи, посещает премьеры в театрах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Расходы на спорт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Тратит 2 500 рублей на фитнес-центр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Ходит в университетский спортивный зал и </a:t>
                      </a: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экономит 2 500 рублей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1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Дефицит/профицит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У Федора ежемесячный</a:t>
                      </a:r>
                      <a:r>
                        <a:rPr lang="ru-RU" sz="15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дефицит 3 100 рублей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У Ильи ежемесячный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профицит 3 294,5 рублей.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За один год накопил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37 650 рублей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37 650 * 4 года обучения = 150 600 рублей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3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Насколько финансово грамотно ведут себя Федор и Илья?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НЕГРАМОТНО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ГРАМОТНО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43" name="Рисунок 142"/>
          <p:cNvPicPr/>
          <p:nvPr/>
        </p:nvPicPr>
        <p:blipFill>
          <a:blip r:embed="rId2"/>
          <a:stretch/>
        </p:blipFill>
        <p:spPr>
          <a:xfrm>
            <a:off x="7560000" y="936000"/>
            <a:ext cx="2087280" cy="127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576000" y="999720"/>
            <a:ext cx="4620960" cy="7275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" tIns="45000" rIns="45720" bIns="45000"/>
          <a:lstStyle/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ЖИЗНЕННАЯ СИТУАЦИЯ №2: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ИНВЕСТИЦИИ В ОБРАЗОВАНИЕ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576000" y="1850109"/>
            <a:ext cx="5975280" cy="41518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pPr algn="just">
              <a:lnSpc>
                <a:spcPct val="81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Марина Кузнецова и Лена Сидорова живут в Воронеже, заканчивают в этом году 11 класс и будут сдавать ЕГЭ. Марина хочет поступить в МФТИ на бюджетное место. Средний балл по ЕГЭ для поступления в МФТИ равен 96,78 баллов. Лена не знает, куда будет поступать, она собирается об этом подумать после того, как сдаст ЕГЭ.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81000"/>
              </a:lnSpc>
            </a:pPr>
            <a:r>
              <a:rPr lang="ru-RU" sz="16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Марина</a:t>
            </a: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весь одиннадцатый класс усердно готовилась к ЕГЭ, занималась дополнительно с учителями в школе (бесплатно) и с репетиторами (110 000 рублей на три предмета: математика, информатика, русский язык), участвовала в конференциях и олимпиадах. </a:t>
            </a:r>
            <a:r>
              <a:rPr lang="ru-RU" sz="16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Лена</a:t>
            </a: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не задумывалась о сдаче ЕГЭ и не готовилась к ним, ее родители считали, что Лене не нужна помощь.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81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Марина сдала все экзамены (ЕГЭ) на 100 баллов и поступила в МФТИ на бюджетное место. Лена набрала средний балл по ЕГЭ – 60, и поступила на экономический факультет Воронежского государственного университета на платной основе.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81000"/>
              </a:lnSpc>
            </a:pPr>
            <a:r>
              <a:rPr lang="ru-RU" sz="1600" b="1" strike="noStrike" spc="-1" dirty="0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  Кто из девушек и их родителей поступил грамотно и почему?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6" name="Рисунок 145"/>
          <p:cNvPicPr/>
          <p:nvPr/>
        </p:nvPicPr>
        <p:blipFill>
          <a:blip r:embed="rId2"/>
          <a:stretch/>
        </p:blipFill>
        <p:spPr>
          <a:xfrm>
            <a:off x="7000200" y="1224000"/>
            <a:ext cx="2847960" cy="1943280"/>
          </a:xfrm>
          <a:prstGeom prst="rect">
            <a:avLst/>
          </a:prstGeom>
          <a:ln>
            <a:noFill/>
          </a:ln>
        </p:spPr>
      </p:pic>
      <p:pic>
        <p:nvPicPr>
          <p:cNvPr id="147" name="Рисунок 146"/>
          <p:cNvPicPr/>
          <p:nvPr/>
        </p:nvPicPr>
        <p:blipFill>
          <a:blip r:embed="rId3"/>
          <a:stretch/>
        </p:blipFill>
        <p:spPr>
          <a:xfrm>
            <a:off x="6984000" y="3044520"/>
            <a:ext cx="2879280" cy="1994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432000" y="1116000"/>
            <a:ext cx="10099800" cy="99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9680" tIns="49680" rIns="49680" bIns="49680"/>
          <a:lstStyle/>
          <a:p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ДАВАЙТЕ СРАВНИМ: 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ru-RU" sz="2200" b="1" strike="noStrike" spc="-1" dirty="0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Tahoma"/>
                <a:ea typeface="Tahoma"/>
              </a:rPr>
              <a:t>КТО ДЕЙСТВОВАЛ ФИНАНСОВО ГРАМОТНО?</a:t>
            </a:r>
            <a:endParaRPr lang="ru-RU" sz="1800" b="0" strike="noStrike" spc="-1" dirty="0">
              <a:solidFill>
                <a:srgbClr val="7030A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49" name="Table 2"/>
          <p:cNvGraphicFramePr/>
          <p:nvPr>
            <p:extLst>
              <p:ext uri="{D42A27DB-BD31-4B8C-83A1-F6EECF244321}">
                <p14:modId xmlns:p14="http://schemas.microsoft.com/office/powerpoint/2010/main" val="571879766"/>
              </p:ext>
            </p:extLst>
          </p:nvPr>
        </p:nvGraphicFramePr>
        <p:xfrm>
          <a:off x="576000" y="2368080"/>
          <a:ext cx="9504000" cy="4237675"/>
        </p:xfrm>
        <a:graphic>
          <a:graphicData uri="http://schemas.openxmlformats.org/drawingml/2006/table">
            <a:tbl>
              <a:tblPr/>
              <a:tblGrid>
                <a:gridCol w="262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5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kern="1200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  <a:cs typeface="+mn-cs"/>
                        </a:rPr>
                        <a:t>Характеристики </a:t>
                      </a: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strike="noStrike" kern="1200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  <a:cs typeface="+mn-cs"/>
                        </a:rPr>
                        <a:t>МАРИНА</a:t>
                      </a: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strike="noStrike" kern="1200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  <a:cs typeface="+mn-cs"/>
                        </a:rPr>
                        <a:t>ЛЕНА</a:t>
                      </a: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Расходы на образование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110 000 рублей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90 000 рублей за один учебный год*4 =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360 000 рублей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6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Зарплата сразу после окончания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50 000 рублей в месяц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20 000 рублей в месяц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Окупаемость инвестиций в образование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Через 3 рабочих месяца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Через 18 рабочих месяцев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1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Заплата через 5 лет после окончания вуза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120 000 рублей в месяц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0" strike="noStrike" spc="-1" dirty="0">
                          <a:solidFill>
                            <a:srgbClr val="C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45 000 рублей в месяц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E8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1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Оценка финансового решения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ГРАМОТНОЕ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strike="noStrike" spc="-1" dirty="0">
                          <a:solidFill>
                            <a:srgbClr val="40404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ahoma"/>
                          <a:ea typeface="Tahoma"/>
                        </a:rPr>
                        <a:t>НЕГРАМОТНОЕ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45720" marR="45720" anchor="ctr">
                    <a:lnL w="12240">
                      <a:solidFill>
                        <a:srgbClr val="31859C"/>
                      </a:solidFill>
                    </a:lnL>
                    <a:lnR w="12240">
                      <a:solidFill>
                        <a:srgbClr val="31859C"/>
                      </a:solidFill>
                    </a:lnR>
                    <a:lnT w="12240">
                      <a:solidFill>
                        <a:srgbClr val="31859C"/>
                      </a:solidFill>
                    </a:lnT>
                    <a:lnB w="12240">
                      <a:solidFill>
                        <a:srgbClr val="31859C"/>
                      </a:solidFill>
                    </a:lnB>
                    <a:solidFill>
                      <a:srgbClr val="CEE2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50" name="Рисунок 149"/>
          <p:cNvPicPr/>
          <p:nvPr/>
        </p:nvPicPr>
        <p:blipFill>
          <a:blip r:embed="rId2"/>
          <a:stretch/>
        </p:blipFill>
        <p:spPr>
          <a:xfrm>
            <a:off x="7272000" y="1013040"/>
            <a:ext cx="2231280" cy="1354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4047</TotalTime>
  <Words>1291</Words>
  <Application>Microsoft Office PowerPoint</Application>
  <PresentationFormat>Произвольный</PresentationFormat>
  <Paragraphs>210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DejaVu Sans</vt:lpstr>
      <vt:lpstr>Symbol</vt:lpstr>
      <vt:lpstr>Tahoma</vt:lpstr>
      <vt:lpstr>Wingdings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e trukhanenko</dc:creator>
  <dc:description/>
  <cp:lastModifiedBy>Забедилин Александр Сергеевич</cp:lastModifiedBy>
  <cp:revision>348</cp:revision>
  <cp:lastPrinted>2019-02-28T08:49:42Z</cp:lastPrinted>
  <dcterms:created xsi:type="dcterms:W3CDTF">2015-08-28T08:18:34Z</dcterms:created>
  <dcterms:modified xsi:type="dcterms:W3CDTF">2019-04-19T12:06:23Z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spn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2</vt:i4>
  </property>
  <property fmtid="{D5CDD505-2E9C-101B-9397-08002B2CF9AE}" pid="9" name="PresentationFormat">
    <vt:lpwstr>Произвольный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4</vt:i4>
  </property>
</Properties>
</file>