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404" r:id="rId2"/>
    <p:sldId id="407" r:id="rId3"/>
    <p:sldId id="408" r:id="rId4"/>
    <p:sldId id="409" r:id="rId5"/>
    <p:sldId id="410" r:id="rId6"/>
    <p:sldId id="417" r:id="rId7"/>
    <p:sldId id="413" r:id="rId8"/>
    <p:sldId id="414" r:id="rId9"/>
    <p:sldId id="415" r:id="rId10"/>
    <p:sldId id="416" r:id="rId11"/>
    <p:sldId id="412" r:id="rId12"/>
    <p:sldId id="422" r:id="rId13"/>
    <p:sldId id="405" r:id="rId14"/>
  </p:sldIdLst>
  <p:sldSz cx="10688638" cy="7562850"/>
  <p:notesSz cx="6797675" cy="9926638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06" userDrawn="1">
          <p15:clr>
            <a:srgbClr val="A4A3A4"/>
          </p15:clr>
        </p15:guide>
        <p15:guide id="2" pos="3367">
          <p15:clr>
            <a:srgbClr val="A4A3A4"/>
          </p15:clr>
        </p15:guide>
        <p15:guide id="3" orient="horz" pos="1566" userDrawn="1">
          <p15:clr>
            <a:srgbClr val="A4A3A4"/>
          </p15:clr>
        </p15:guide>
        <p15:guide id="4" pos="335">
          <p15:clr>
            <a:srgbClr val="A4A3A4"/>
          </p15:clr>
        </p15:guide>
        <p15:guide id="5" pos="60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Оксана Кузнецова" initials="O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B47D47"/>
    <a:srgbClr val="000000"/>
    <a:srgbClr val="4CAF90"/>
    <a:srgbClr val="40B60F"/>
    <a:srgbClr val="685BB6"/>
    <a:srgbClr val="DC7168"/>
    <a:srgbClr val="68AF90"/>
    <a:srgbClr val="A50021"/>
    <a:srgbClr val="CC0000"/>
    <a:srgbClr val="00909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01" autoAdjust="0"/>
    <p:restoredTop sz="94795" autoAdjust="0"/>
  </p:normalViewPr>
  <p:slideViewPr>
    <p:cSldViewPr snapToGrid="0" snapToObjects="1">
      <p:cViewPr varScale="1">
        <p:scale>
          <a:sx n="78" d="100"/>
          <a:sy n="78" d="100"/>
        </p:scale>
        <p:origin x="-1368" y="-102"/>
      </p:cViewPr>
      <p:guideLst>
        <p:guide orient="horz" pos="2406"/>
        <p:guide orient="horz" pos="1566"/>
        <p:guide pos="3367"/>
        <p:guide pos="335"/>
        <p:guide pos="6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391FF979-0CF3-4242-B9EA-B62788A904A2}" type="datetimeFigureOut">
              <a:rPr lang="ru-RU" smtClean="0"/>
              <a:pPr/>
              <a:t>01.04.2021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B5978BE8-457B-BD4D-8056-37BC349AF0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92022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/>
          <a:lstStyle>
            <a:lvl1pPr algn="r">
              <a:defRPr sz="1200"/>
            </a:lvl1pPr>
          </a:lstStyle>
          <a:p>
            <a:fld id="{557A3A10-BA53-A448-A149-C063BFB04D5F}" type="datetimeFigureOut">
              <a:rPr lang="ru-RU" smtClean="0"/>
              <a:pPr/>
              <a:t>01.04.2021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08" tIns="46054" rIns="92108" bIns="46054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2108" tIns="46054" rIns="92108" bIns="460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</p:spPr>
        <p:txBody>
          <a:bodyPr vert="horz" lIns="92108" tIns="46054" rIns="92108" bIns="46054" rtlCol="0" anchor="b"/>
          <a:lstStyle>
            <a:lvl1pPr algn="r">
              <a:defRPr sz="1200"/>
            </a:lvl1pPr>
          </a:lstStyle>
          <a:p>
            <a:fld id="{77430BBD-B3AD-DA42-B928-D5DC4854607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713871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2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559396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11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319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3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1823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4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5392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5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055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6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79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7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06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8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6095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9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96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Shape 500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44538"/>
            <a:ext cx="526097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1" name="Shape 501"/>
          <p:cNvSpPr txBox="1">
            <a:spLocks noGrp="1"/>
          </p:cNvSpPr>
          <p:nvPr>
            <p:ph type="body" idx="1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t" anchorCtr="0">
            <a:noAutofit/>
          </a:bodyPr>
          <a:lstStyle/>
          <a:p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 txBox="1">
            <a:spLocks noGrp="1"/>
          </p:cNvSpPr>
          <p:nvPr>
            <p:ph type="sldNum" idx="12"/>
          </p:nvPr>
        </p:nvSpPr>
        <p:spPr>
          <a:xfrm>
            <a:off x="3850442" y="9428583"/>
            <a:ext cx="2945660" cy="496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92" tIns="46034" rIns="92092" bIns="46034" anchor="b" anchorCtr="0">
            <a:noAutofit/>
          </a:bodyPr>
          <a:lstStyle/>
          <a:p>
            <a:fld id="{00000000-1234-1234-1234-123412341234}" type="slidenum">
              <a:rPr lang="ru-RU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/>
              <a:t>10</a:t>
            </a:fld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6738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685997" y="3380971"/>
            <a:ext cx="3933545" cy="2484366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800" b="1">
                <a:solidFill>
                  <a:srgbClr val="4CAF90"/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55D33CE-12AD-A643-A427-2323E58A10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5334" y="-400454"/>
            <a:ext cx="6663304" cy="7562850"/>
          </a:xfrm>
          <a:prstGeom prst="rect">
            <a:avLst/>
          </a:prstGeom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xmlns="" id="{1E3AD172-8878-2B4E-8EE2-C156CBA72B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66" t="6409" r="69767" b="80248"/>
          <a:stretch/>
        </p:blipFill>
        <p:spPr>
          <a:xfrm>
            <a:off x="5546221" y="400454"/>
            <a:ext cx="2787268" cy="992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D7D42619-72DF-7A45-9CBA-02C4B8A35D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8162"/>
          <a:stretch/>
        </p:blipFill>
        <p:spPr>
          <a:xfrm>
            <a:off x="6069097" y="5089793"/>
            <a:ext cx="3190492" cy="24730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435EEDF-12E9-F045-AAFF-B6A6BA90EED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86247" y="423252"/>
            <a:ext cx="3247484" cy="1130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95CC2FF-229A-7440-970A-B1FD2FA952A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43315" y="391565"/>
            <a:ext cx="1758838" cy="119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38040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2472" y="1991360"/>
            <a:ext cx="6442572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60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  <a:p>
            <a:pPr lvl="0"/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685BB6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4729108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1" hasCustomPrompt="1"/>
          </p:nvPr>
        </p:nvSpPr>
        <p:spPr>
          <a:xfrm>
            <a:off x="3712472" y="2615722"/>
            <a:ext cx="6441733" cy="4089877"/>
          </a:xfrm>
          <a:prstGeom prst="rect">
            <a:avLst/>
          </a:prstGeom>
        </p:spPr>
        <p:txBody>
          <a:bodyPr lIns="99551" tIns="49775" rIns="99551" bIns="49775"/>
          <a:lstStyle>
            <a:lvl1pPr marL="0" indent="0" algn="l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Текст</a:t>
            </a:r>
          </a:p>
        </p:txBody>
      </p:sp>
      <p:pic>
        <p:nvPicPr>
          <p:cNvPr id="7" name="Рисунок 3">
            <a:extLst>
              <a:ext uri="{FF2B5EF4-FFF2-40B4-BE49-F238E27FC236}">
                <a16:creationId xmlns:a16="http://schemas.microsoft.com/office/drawing/2014/main" xmlns="" id="{DDD74E02-2E46-3E4D-8DA4-0E1CBD93E0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666" t="6409" r="69767" b="80248"/>
          <a:stretch/>
        </p:blipFill>
        <p:spPr>
          <a:xfrm>
            <a:off x="320101" y="8280"/>
            <a:ext cx="2842811" cy="10120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E5282F-6420-D340-BC72-2E9F65F219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5153"/>
          <a:stretch/>
        </p:blipFill>
        <p:spPr>
          <a:xfrm>
            <a:off x="6059277" y="0"/>
            <a:ext cx="4629360" cy="10708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4F05770-E45E-9946-B355-0587D9F04C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60223" y="8280"/>
            <a:ext cx="1579565" cy="107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39345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9619774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9622823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685BB6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2670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5650778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01994"/>
            <a:ext cx="5650778" cy="4225907"/>
          </a:xfrm>
          <a:prstGeom prst="rect">
            <a:avLst/>
          </a:prstGeom>
        </p:spPr>
        <p:txBody>
          <a:bodyPr lIns="99551" tIns="49775" rIns="99551" bIns="49775"/>
          <a:lstStyle>
            <a:lvl1pPr marL="169863" indent="-169863" algn="l">
              <a:buClr>
                <a:srgbClr val="00909B"/>
              </a:buClr>
              <a:tabLst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 hasCustomPrompt="1"/>
          </p:nvPr>
        </p:nvSpPr>
        <p:spPr>
          <a:xfrm>
            <a:off x="531383" y="1991360"/>
            <a:ext cx="5652569" cy="510635"/>
          </a:xfrm>
          <a:prstGeom prst="rect">
            <a:avLst/>
          </a:prstGeom>
        </p:spPr>
        <p:txBody>
          <a:bodyPr lIns="99551" tIns="49775" rIns="99551" bIns="49775"/>
          <a:lstStyle>
            <a:lvl1pPr marL="0" marR="0" indent="0" algn="l" defTabSz="49775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dirty="0"/>
              <a:t>ЗАГОЛОВОК</a:t>
            </a:r>
          </a:p>
          <a:p>
            <a:pPr lvl="0"/>
            <a:endParaRPr lang="ru-RU" dirty="0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685BB6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1"/>
          </p:nvPr>
        </p:nvSpPr>
        <p:spPr>
          <a:xfrm>
            <a:off x="6452839" y="1122363"/>
            <a:ext cx="3716685" cy="5619750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38664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14247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518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5591FA0-68DE-5D41-9EC6-C1F03BA3D1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4635" t="40550"/>
          <a:stretch/>
        </p:blipFill>
        <p:spPr>
          <a:xfrm>
            <a:off x="0" y="0"/>
            <a:ext cx="10688638" cy="75628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2C831A5-9C48-464C-8030-920CB3EB6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b="28162"/>
          <a:stretch/>
        </p:blipFill>
        <p:spPr>
          <a:xfrm>
            <a:off x="3892939" y="3402980"/>
            <a:ext cx="5366650" cy="4159871"/>
          </a:xfrm>
          <a:prstGeom prst="rect">
            <a:avLst/>
          </a:prstGeom>
        </p:spPr>
      </p:pic>
      <p:sp>
        <p:nvSpPr>
          <p:cNvPr id="5" name="Название 1">
            <a:extLst>
              <a:ext uri="{FF2B5EF4-FFF2-40B4-BE49-F238E27FC236}">
                <a16:creationId xmlns:a16="http://schemas.microsoft.com/office/drawing/2014/main" xmlns="" id="{FD97CC8C-CB79-CA4D-9873-4064BBDA3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4247" y="3150673"/>
            <a:ext cx="6060141" cy="1800468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1913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ижний колонтитул 4"/>
          <p:cNvSpPr txBox="1">
            <a:spLocks/>
          </p:cNvSpPr>
          <p:nvPr userDrawn="1"/>
        </p:nvSpPr>
        <p:spPr>
          <a:xfrm>
            <a:off x="516819" y="7009643"/>
            <a:ext cx="3634475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defPPr>
              <a:defRPr lang="ru-RU"/>
            </a:defPPr>
            <a:lvl1pPr marL="0" algn="l" defTabSz="497754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ahoma"/>
                <a:ea typeface="+mn-ea"/>
                <a:cs typeface="+mn-cs"/>
              </a:defRPr>
            </a:lvl1pPr>
            <a:lvl2pPr marL="497754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507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93261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9101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88768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86522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84275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82029" algn="l" defTabSz="49775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u="sng" kern="1200" dirty="0" err="1">
                <a:solidFill>
                  <a:srgbClr val="4CAF90"/>
                </a:solidFill>
                <a:latin typeface="Tahoma"/>
                <a:ea typeface="+mn-ea"/>
                <a:cs typeface="+mn-cs"/>
              </a:rPr>
              <a:t>вашифинансы.рф</a:t>
            </a:r>
            <a:endParaRPr lang="ru-RU" u="sng" dirty="0">
              <a:solidFill>
                <a:srgbClr val="4CAF90"/>
              </a:solidFill>
            </a:endParaRPr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rgbClr val="4CAF90"/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0" r:id="rId3"/>
    <p:sldLayoutId id="2147483657" r:id="rId4"/>
    <p:sldLayoutId id="2147483651" r:id="rId5"/>
    <p:sldLayoutId id="2147483656" r:id="rId6"/>
  </p:sldLayoutIdLst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9EAD4F-4257-D143-A13A-A9D056CF9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504842"/>
            <a:ext cx="5034225" cy="2766920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000" dirty="0"/>
              <a:t>Финансовая грамотность в </a:t>
            </a:r>
            <a:br>
              <a:rPr lang="ru-RU" sz="3000" dirty="0"/>
            </a:br>
            <a:r>
              <a:rPr lang="ru-RU" sz="3000" dirty="0"/>
              <a:t>условиях цифровой экономики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275602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534432" y="3366823"/>
            <a:ext cx="4964044" cy="28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Смартфон вашего ребенка за границей побывал, а ребенок нет</a:t>
            </a:r>
          </a:p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</a:endParaRPr>
          </a:p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Передачу данных отключили, а счёт пришел</a:t>
            </a:r>
          </a:p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endParaRPr lang="ru-RU" sz="1800" dirty="0">
              <a:solidFill>
                <a:schemeClr val="tx1"/>
              </a:solidFill>
            </a:endParaRPr>
          </a:p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+mj-lt"/>
              <a:buAutoNum type="arabicPeriod"/>
            </a:pPr>
            <a:r>
              <a:rPr lang="ru-RU" sz="1800" dirty="0">
                <a:solidFill>
                  <a:schemeClr val="tx1"/>
                </a:solidFill>
              </a:rPr>
              <a:t>Проводите беседы со своими детьми об использовании мобильного телефона за границей заранее до поездки</a:t>
            </a:r>
            <a:endParaRPr sz="18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2161" y="1708770"/>
            <a:ext cx="8631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Неосторожное использование </a:t>
            </a:r>
          </a:p>
          <a:p>
            <a:pPr algn="ctr"/>
            <a:r>
              <a:rPr lang="ru-RU" sz="28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мобильного интернета за границей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0058" y="3366823"/>
            <a:ext cx="4479696" cy="2732526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7094137" y="5496447"/>
            <a:ext cx="281354" cy="241161"/>
          </a:xfrm>
          <a:prstGeom prst="ellipse">
            <a:avLst/>
          </a:prstGeom>
          <a:solidFill>
            <a:srgbClr val="B47D47"/>
          </a:solidFill>
          <a:ln>
            <a:solidFill>
              <a:srgbClr val="B47D47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1650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6" name="Shape 506"/>
          <p:cNvSpPr txBox="1">
            <a:spLocks noGrp="1"/>
          </p:cNvSpPr>
          <p:nvPr>
            <p:ph type="body" idx="4294967295"/>
          </p:nvPr>
        </p:nvSpPr>
        <p:spPr>
          <a:xfrm>
            <a:off x="587560" y="2509687"/>
            <a:ext cx="9680736" cy="4112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169820" lvl="0" indent="-87270" algn="just">
              <a:spcBef>
                <a:spcPts val="260"/>
              </a:spcBef>
              <a:buClr>
                <a:srgbClr val="00909B"/>
              </a:buClr>
              <a:buSzPts val="1300"/>
              <a:buNone/>
            </a:pPr>
            <a:r>
              <a:rPr lang="ru-RU" sz="1800" dirty="0">
                <a:solidFill>
                  <a:srgbClr val="3F3F3F"/>
                </a:solidFill>
                <a:ea typeface="Tahoma"/>
                <a:cs typeface="Tahoma"/>
                <a:sym typeface="Tahoma"/>
              </a:rPr>
              <a:t>1.	На всех девайсах в вашей семье обязательно используйте антивирусные программы.</a:t>
            </a:r>
          </a:p>
          <a:p>
            <a:pPr marL="169820" lvl="0" indent="-87270" algn="just">
              <a:spcBef>
                <a:spcPts val="260"/>
              </a:spcBef>
              <a:buClr>
                <a:srgbClr val="00909B"/>
              </a:buClr>
              <a:buSzPts val="1300"/>
              <a:buNone/>
            </a:pPr>
            <a:r>
              <a:rPr lang="ru-RU" sz="1800" dirty="0">
                <a:solidFill>
                  <a:srgbClr val="3F3F3F"/>
                </a:solidFill>
                <a:ea typeface="Tahoma"/>
                <a:cs typeface="Tahoma"/>
                <a:sym typeface="Tahoma"/>
              </a:rPr>
              <a:t>2.	Используйте специальные технологии для детской онлайн-безопасности с функцией “Родительский контроль”, которые будут присылать вам уведомления об основных действиях вашего ребёнка в сети Интернет.</a:t>
            </a:r>
          </a:p>
          <a:p>
            <a:pPr marL="169820" lvl="0" indent="-87270" algn="just">
              <a:spcBef>
                <a:spcPts val="260"/>
              </a:spcBef>
              <a:buClr>
                <a:srgbClr val="00909B"/>
              </a:buClr>
              <a:buSzPts val="1300"/>
              <a:buNone/>
            </a:pPr>
            <a:r>
              <a:rPr lang="ru-RU" sz="1800" dirty="0">
                <a:solidFill>
                  <a:srgbClr val="3F3F3F"/>
                </a:solidFill>
                <a:ea typeface="Tahoma"/>
                <a:cs typeface="Tahoma"/>
                <a:sym typeface="Tahoma"/>
              </a:rPr>
              <a:t>3.	Ни в коем случае не сохраняйте и не привязывайте персональные данные вашей банковской карты к личным девайсам и девайсам ребенка.</a:t>
            </a:r>
          </a:p>
          <a:p>
            <a:pPr marL="169820" lvl="0" indent="-87270" algn="just">
              <a:spcBef>
                <a:spcPts val="260"/>
              </a:spcBef>
              <a:buClr>
                <a:srgbClr val="00909B"/>
              </a:buClr>
              <a:buSzPts val="1300"/>
              <a:buNone/>
            </a:pPr>
            <a:r>
              <a:rPr lang="ru-RU" sz="1800" dirty="0">
                <a:solidFill>
                  <a:srgbClr val="3F3F3F"/>
                </a:solidFill>
                <a:ea typeface="Tahoma"/>
                <a:cs typeface="Tahoma"/>
                <a:sym typeface="Tahoma"/>
              </a:rPr>
              <a:t>4.	Регулярно проверяйте смартфон и планшет вашего ребёнка на наличие платных подписок и приложений.</a:t>
            </a:r>
          </a:p>
          <a:p>
            <a:pPr marL="169820" lvl="0" indent="-87270" algn="just">
              <a:spcBef>
                <a:spcPts val="260"/>
              </a:spcBef>
              <a:buClr>
                <a:srgbClr val="00909B"/>
              </a:buClr>
              <a:buSzPts val="1300"/>
              <a:buNone/>
            </a:pPr>
            <a:r>
              <a:rPr lang="ru-RU" sz="1800" dirty="0">
                <a:solidFill>
                  <a:srgbClr val="3F3F3F"/>
                </a:solidFill>
                <a:ea typeface="Tahoma"/>
                <a:cs typeface="Tahoma"/>
                <a:sym typeface="Tahoma"/>
              </a:rPr>
              <a:t>5.	Рассказывайте своим детям о возможных негативных последствиях использования онлайн-сервисов и Интернет-ресурсов. Приводите понятные для ребенка примеры. Разъясняйте ему до тех пор, пока не убедитесь, что ребенок действительно понял. В конце беседы спросите, что именно ваш ребенок понял из вашей беседы.</a:t>
            </a:r>
          </a:p>
          <a:p>
            <a:pPr marL="169820" marR="0" lvl="0" indent="-87270" algn="l" rtl="0">
              <a:spcBef>
                <a:spcPts val="260"/>
              </a:spcBef>
              <a:spcAft>
                <a:spcPts val="0"/>
              </a:spcAft>
              <a:buClr>
                <a:srgbClr val="00909B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169820" marR="0" lvl="0" indent="-87270" algn="l" rtl="0">
              <a:spcBef>
                <a:spcPts val="260"/>
              </a:spcBef>
              <a:spcAft>
                <a:spcPts val="0"/>
              </a:spcAft>
              <a:buClr>
                <a:srgbClr val="00909B"/>
              </a:buClr>
              <a:buSzPts val="1300"/>
              <a:buFont typeface="Arial"/>
              <a:buNone/>
            </a:pPr>
            <a:endParaRPr sz="1300" b="0" i="0" u="none" strike="noStrike" cap="none" dirty="0">
              <a:solidFill>
                <a:srgbClr val="3F3F3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997362" y="1530274"/>
            <a:ext cx="46939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Правила для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xmlns="" val="18074814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>
            <a:off x="1241756" y="2572747"/>
            <a:ext cx="7913068" cy="344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7564" tIns="47564" rIns="47564" bIns="47564">
            <a:spAutoFit/>
          </a:bodyPr>
          <a:lstStyle/>
          <a:p>
            <a:pPr marL="297303" indent="-297303">
              <a:lnSpc>
                <a:spcPct val="150000"/>
              </a:lnSpc>
              <a:defRPr sz="1200">
                <a:solidFill>
                  <a:srgbClr val="4D4D4C"/>
                </a:solidFill>
                <a:latin typeface="Tahoma"/>
                <a:ea typeface="Tahoma"/>
                <a:cs typeface="Tahoma"/>
                <a:sym typeface="Tahoma"/>
              </a:defRPr>
            </a:pPr>
            <a:endParaRPr sz="1248"/>
          </a:p>
        </p:txBody>
      </p:sp>
      <p:sp>
        <p:nvSpPr>
          <p:cNvPr id="576" name="Shape 576"/>
          <p:cNvSpPr>
            <a:spLocks noGrp="1"/>
          </p:cNvSpPr>
          <p:nvPr>
            <p:ph type="title"/>
          </p:nvPr>
        </p:nvSpPr>
        <p:spPr>
          <a:xfrm>
            <a:off x="806609" y="1586388"/>
            <a:ext cx="9075420" cy="9863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900" b="1">
                <a:solidFill>
                  <a:srgbClr val="D9562C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algn="ctr"/>
            <a:r>
              <a:rPr lang="ru-RU" b="0" dirty="0">
                <a:solidFill>
                  <a:srgbClr val="4CAF90"/>
                </a:solidFill>
              </a:rPr>
              <a:t>Хотите научится принимать грамотные финансовые решения?</a:t>
            </a:r>
          </a:p>
        </p:txBody>
      </p:sp>
      <p:sp>
        <p:nvSpPr>
          <p:cNvPr id="577" name="Shape 577"/>
          <p:cNvSpPr>
            <a:spLocks noGrp="1"/>
          </p:cNvSpPr>
          <p:nvPr>
            <p:ph type="sldNum" sz="quarter" idx="4"/>
          </p:nvPr>
        </p:nvSpPr>
        <p:spPr>
          <a:xfrm>
            <a:off x="9544592" y="7056674"/>
            <a:ext cx="394950" cy="29958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12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D102F2F-FBCA-114A-B93F-E59D112DDB7B}"/>
              </a:ext>
            </a:extLst>
          </p:cNvPr>
          <p:cNvSpPr txBox="1"/>
          <p:nvPr/>
        </p:nvSpPr>
        <p:spPr>
          <a:xfrm>
            <a:off x="302419" y="1155724"/>
            <a:ext cx="10187404" cy="2446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9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DBF0003-17C8-CE48-A0F5-291672007C64}"/>
              </a:ext>
            </a:extLst>
          </p:cNvPr>
          <p:cNvSpPr txBox="1"/>
          <p:nvPr/>
        </p:nvSpPr>
        <p:spPr>
          <a:xfrm>
            <a:off x="806609" y="3115643"/>
            <a:ext cx="9132932" cy="280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206" dirty="0"/>
              <a:t>Регистрируйте на бесплатный онлайн курс по ссылке: </a:t>
            </a:r>
            <a:r>
              <a:rPr lang="en-US" sz="2206" dirty="0"/>
              <a:t>www. </a:t>
            </a:r>
            <a:r>
              <a:rPr lang="en-US" sz="2206" dirty="0" err="1"/>
              <a:t>course.ncfg.ru</a:t>
            </a:r>
            <a:endParaRPr lang="ru-RU" sz="2206" dirty="0"/>
          </a:p>
          <a:p>
            <a:pPr algn="just"/>
            <a:endParaRPr lang="ru-RU" sz="2206" dirty="0"/>
          </a:p>
          <a:p>
            <a:pPr algn="just"/>
            <a:r>
              <a:rPr lang="ru-RU" sz="2206" dirty="0"/>
              <a:t>Получайте надежную и комплексную информацию по финансовой грамотности, не выходя из дома. Программа разработана в рамках проведения Всероссийской недели сбережений.</a:t>
            </a:r>
          </a:p>
          <a:p>
            <a:pPr algn="just"/>
            <a:r>
              <a:rPr lang="ru-RU" sz="2206" dirty="0"/>
              <a:t>   </a:t>
            </a:r>
          </a:p>
          <a:p>
            <a:pPr algn="just"/>
            <a:r>
              <a:rPr lang="ru-RU" sz="2206" dirty="0"/>
              <a:t>По результатам прохождения программы онлайн курса –распечатайте именной сертификат!</a:t>
            </a:r>
          </a:p>
        </p:txBody>
      </p:sp>
    </p:spTree>
    <p:extLst>
      <p:ext uri="{BB962C8B-B14F-4D97-AF65-F5344CB8AC3E}">
        <p14:creationId xmlns:p14="http://schemas.microsoft.com/office/powerpoint/2010/main" xmlns="" val="1737611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9AAE8E-2CE5-DD40-BD81-45C6A3B8C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</a:t>
            </a:r>
            <a:br>
              <a:rPr lang="ru-RU" dirty="0"/>
            </a:br>
            <a:r>
              <a:rPr lang="ru-RU" dirty="0"/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503436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409166" y="3142416"/>
            <a:ext cx="5740425" cy="2354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342900" lvl="0" indent="-342900" algn="just">
              <a:spcBef>
                <a:spcPts val="0"/>
              </a:spcBef>
              <a:buSzPts val="14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a typeface="Tahoma"/>
                <a:cs typeface="Tahoma"/>
                <a:sym typeface="Tahoma"/>
              </a:rPr>
              <a:t>Понятие и актуальность “цифровой экономики” в повседневной жизни современного человека </a:t>
            </a:r>
          </a:p>
          <a:p>
            <a:pPr marL="342900" lvl="0" indent="-342900" algn="just">
              <a:spcBef>
                <a:spcPts val="0"/>
              </a:spcBef>
              <a:buSzPts val="14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a typeface="Tahoma"/>
                <a:cs typeface="Tahoma"/>
                <a:sym typeface="Tahoma"/>
              </a:rPr>
              <a:t>Риски при взаимодействии с онлайн-сервисами детей и подростков</a:t>
            </a:r>
          </a:p>
          <a:p>
            <a:pPr marL="342900" lvl="0" indent="-342900" algn="just">
              <a:spcBef>
                <a:spcPts val="0"/>
              </a:spcBef>
              <a:buSzPts val="1400"/>
              <a:buFont typeface="Wingdings" panose="05000000000000000000" pitchFamily="2" charset="2"/>
              <a:buChar char="v"/>
            </a:pPr>
            <a:r>
              <a:rPr lang="ru-RU" sz="2000" dirty="0">
                <a:solidFill>
                  <a:srgbClr val="000000"/>
                </a:solidFill>
                <a:ea typeface="Tahoma"/>
                <a:cs typeface="Tahoma"/>
                <a:sym typeface="Tahoma"/>
              </a:rPr>
              <a:t>Правила безопасного использования платных услуг в сети Интернет</a:t>
            </a: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794739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80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3008" y="3079788"/>
            <a:ext cx="3622160" cy="241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0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4CAF90"/>
                </a:solidFill>
              </a:rPr>
              <a:t>Цифровая экономика простыми словами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07" b="1010"/>
          <a:stretch/>
        </p:blipFill>
        <p:spPr>
          <a:xfrm>
            <a:off x="5902089" y="2759710"/>
            <a:ext cx="4469042" cy="31286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4431" y="2632668"/>
            <a:ext cx="49821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u="sng" dirty="0"/>
              <a:t>Цифровая экономика </a:t>
            </a:r>
            <a:r>
              <a:rPr lang="ru-RU" dirty="0"/>
              <a:t>– это деятельность, непосредственно связанная с развитием цифровых компьютерных технологий, в которую входят и сервисы по предоставлению онлайн-услуг, и электронные платежи, и интернет-торговля. Обычно главными элементами цифровой экономики называют электронную коммерцию, интернет-банкинг, электронные платежи, интернет-рекламу, а также интернет-игры.</a:t>
            </a:r>
          </a:p>
        </p:txBody>
      </p:sp>
    </p:spTree>
    <p:extLst>
      <p:ext uri="{BB962C8B-B14F-4D97-AF65-F5344CB8AC3E}">
        <p14:creationId xmlns:p14="http://schemas.microsoft.com/office/powerpoint/2010/main" xmlns="" val="465997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51114" y="3106839"/>
            <a:ext cx="9407286" cy="3675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marL="285750" lvl="0" indent="-285750" algn="just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1"/>
                </a:solidFill>
              </a:rPr>
              <a:t>Появились цифровые микроплатежи </a:t>
            </a:r>
            <a:r>
              <a:rPr lang="ru-RU" sz="2000" dirty="0">
                <a:solidFill>
                  <a:schemeClr val="tx1"/>
                </a:solidFill>
              </a:rPr>
              <a:t>- товары и услуги, стоимость которых столь незначительна, что при получении некачественного товара потребитель не видит смысла подавать претензию. </a:t>
            </a:r>
          </a:p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1"/>
                </a:solidFill>
              </a:rPr>
              <a:t>Скрытое воздействие маркетинга </a:t>
            </a:r>
            <a:r>
              <a:rPr lang="ru-RU" sz="2000" dirty="0">
                <a:solidFill>
                  <a:schemeClr val="tx1"/>
                </a:solidFill>
              </a:rPr>
              <a:t>- маркетологи придумывают сложные манипулятивные схемы, чтобы покупатели платили больше и покупали ненужные товары.</a:t>
            </a:r>
          </a:p>
          <a:p>
            <a:pPr marL="342900" lvl="0" indent="-342900" algn="just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r>
              <a:rPr lang="ru-RU" sz="2000" b="1" dirty="0">
                <a:solidFill>
                  <a:schemeClr val="tx1"/>
                </a:solidFill>
              </a:rPr>
              <a:t>Подростки стали отдельной целевой аудиторией</a:t>
            </a:r>
            <a:r>
              <a:rPr lang="ru-RU" sz="2000" dirty="0">
                <a:solidFill>
                  <a:schemeClr val="tx1"/>
                </a:solidFill>
              </a:rPr>
              <a:t> потребителей финансовых технологий.</a:t>
            </a:r>
          </a:p>
          <a:p>
            <a:pPr marL="285750" lvl="0" indent="-285750" algn="just">
              <a:spcBef>
                <a:spcPts val="0"/>
              </a:spcBef>
              <a:buClr>
                <a:srgbClr val="000000"/>
              </a:buClr>
              <a:buSzPts val="1400"/>
              <a:buFont typeface="Wingdings" panose="05000000000000000000" pitchFamily="2" charset="2"/>
              <a:buChar char="v"/>
            </a:pP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4870" y="1804431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r>
              <a:rPr lang="ru-RU" sz="2800" dirty="0">
                <a:solidFill>
                  <a:srgbClr val="4CAF90"/>
                </a:solidFill>
              </a:rPr>
              <a:t>Риск и прогресс всегда идут рядом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</p:spTree>
    <p:extLst>
      <p:ext uri="{BB962C8B-B14F-4D97-AF65-F5344CB8AC3E}">
        <p14:creationId xmlns:p14="http://schemas.microsoft.com/office/powerpoint/2010/main" xmlns="" val="235970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02742" y="3391475"/>
            <a:ext cx="5587043" cy="2832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</a:t>
            </a:r>
            <a:r>
              <a:rPr lang="ru-RU" sz="1800" dirty="0"/>
              <a:t>	</a:t>
            </a:r>
            <a:r>
              <a:rPr lang="ru-RU" sz="1800" dirty="0">
                <a:solidFill>
                  <a:schemeClr val="tx1"/>
                </a:solidFill>
              </a:rPr>
              <a:t>Не сохраняйте данные вашей банковской карты в личных кабинетах онлайн-магазинов.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Оставляя компьютер, выходите из личного кабинета в браузер так, чтобы при следующем посещении сайта пришлось бы заново вводить логин и пароль вручную. 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При вводе логина и пароля, следите, чтобы ваши дети, не могли их увидеть.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Регулярно очищайте “историю” браузера. Не сохраняйте логин и пароль в браузере.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35947" y="1940029"/>
            <a:ext cx="86315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данных банковской карты в онлайн-магазинах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4543" y="3391475"/>
            <a:ext cx="3679663" cy="309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167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02742" y="2860105"/>
            <a:ext cx="5587043" cy="379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</a:t>
            </a:r>
            <a:r>
              <a:rPr lang="ru-RU" sz="1800" dirty="0"/>
              <a:t>	</a:t>
            </a:r>
            <a:r>
              <a:rPr lang="ru-RU" sz="1800" dirty="0">
                <a:solidFill>
                  <a:schemeClr val="tx1"/>
                </a:solidFill>
              </a:rPr>
              <a:t>Обязательно на компьютер и ноутбук, который использует ребенок, установите антивирус. Защитная программа будет блокировать вредоносные программы и предупреждать вас и вашего ребенка о возможных последствиях. 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В связи с тем, что списание происходит в результате подписки на платную услугу, регулярно проверяйте смартфон вашего ребёнка на наличие неизвестных платных подписок.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Проведите беседу с ребёнком о том, что нельзя оставлять свой номер телефона на сайтах в целях скачивания каких-либо файлов.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35947" y="1940029"/>
            <a:ext cx="8631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Скачивание файлов в сети интернет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08504" y="3380159"/>
            <a:ext cx="3645702" cy="253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30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02743" y="3237073"/>
            <a:ext cx="5295640" cy="3213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В первую очередь необходимо включить Родительский контроль на самом телевизоре. Алгоритм может отличаться в зависимости от марки телевизора. 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Не сохраняйте персональные данные вашей банковской карты в приложении телевизора. Настройте подтверждение покупки по смс-паролю, который будет приходить на ваш телефон. Так вы всегда будете знать о намерении ребёнка что-то приобрести.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endParaRPr lang="ru-RU" sz="1800" dirty="0">
              <a:solidFill>
                <a:schemeClr val="tx1"/>
              </a:solidFill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ts val="1400"/>
            </a:pP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35947" y="1940029"/>
            <a:ext cx="8631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>
              <a:solidFill>
                <a:srgbClr val="4CAF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510" y="1509141"/>
            <a:ext cx="78176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Сохранение данных банковской карты при использовании телевизора с доступом к интернету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9591" y="3385626"/>
            <a:ext cx="4095723" cy="270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2266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02742" y="2869746"/>
            <a:ext cx="5587043" cy="3822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Настройте подтверждение покупки по смс-паролю. Так вы ограничите случайный доступ к вашим деньгам. 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Установите лимит по допустимым расходам на картах ваших детей. Это так называемый “Родительский контроль” на банковских картах за расходами детей.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Периодически проводите беседы с вашими детьми и постарайтесь разъяснить им, что за покупки в виртуальном мире они расплачиваются абсолютно реальными деньгами, которые зарабатываете вы. Поэтому даже маленькие суммы имеют значение.</a:t>
            </a:r>
          </a:p>
          <a:p>
            <a:pPr lvl="0">
              <a:spcBef>
                <a:spcPts val="0"/>
              </a:spcBef>
              <a:buClr>
                <a:srgbClr val="000000"/>
              </a:buClr>
              <a:buSzPts val="1400"/>
            </a:pP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12161" y="1809401"/>
            <a:ext cx="8631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Покупки в игровых приложениях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7950" y="3370492"/>
            <a:ext cx="3837218" cy="254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0104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Shape 505"/>
          <p:cNvSpPr txBox="1">
            <a:spLocks noGrp="1"/>
          </p:cNvSpPr>
          <p:nvPr>
            <p:ph type="sldNum" idx="4294967295"/>
          </p:nvPr>
        </p:nvSpPr>
        <p:spPr>
          <a:xfrm>
            <a:off x="9418600" y="7005138"/>
            <a:ext cx="796568" cy="402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300">
                <a:solidFill>
                  <a:srgbClr val="00909B"/>
                </a:solidFill>
                <a:latin typeface="Tahoma"/>
                <a:ea typeface="Tahoma"/>
                <a:cs typeface="Tahoma"/>
                <a:sym typeface="Tahoma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 sz="1300" dirty="0">
              <a:solidFill>
                <a:srgbClr val="00909B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534432" y="3098875"/>
            <a:ext cx="5587043" cy="3111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525" tIns="49750" rIns="99525" bIns="49750" anchor="t" anchorCtr="0">
            <a:noAutofit/>
          </a:bodyPr>
          <a:lstStyle/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</a:t>
            </a:r>
            <a:r>
              <a:rPr lang="ru-RU" sz="1800" dirty="0"/>
              <a:t>	</a:t>
            </a:r>
            <a:r>
              <a:rPr lang="ru-RU" sz="1800" dirty="0">
                <a:solidFill>
                  <a:schemeClr val="tx1"/>
                </a:solidFill>
              </a:rPr>
              <a:t>Расскажите своим детям о необходимости внимательно читать условия перед тем, как устанавливать приложение на гаджет, уделить особое внимание правилам отмены подписки.</a:t>
            </a:r>
          </a:p>
          <a:p>
            <a:pPr lvl="0" algn="just">
              <a:spcBef>
                <a:spcPts val="0"/>
              </a:spcBef>
              <a:buClr>
                <a:srgbClr val="000000"/>
              </a:buClr>
              <a:buSzPts val="1400"/>
            </a:pPr>
            <a:r>
              <a:rPr lang="ru-RU" sz="1800" dirty="0">
                <a:solidFill>
                  <a:schemeClr val="tx1"/>
                </a:solidFill>
              </a:rPr>
              <a:t>•	Регулярно проверяйте гаджеты детей на наличие платных приложений. Если ребёнок блокирует свой телефон с помощью пароля и отказывается сообщить его вам, используйте возможности онлайн-сервисов, например, которые разработаны ведущими производителями антивирусных программ. 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34432" y="1442690"/>
            <a:ext cx="9619774" cy="532160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Tahoma"/>
                <a:ea typeface="+mj-ea"/>
                <a:cs typeface="+mj-cs"/>
              </a:defRPr>
            </a:lvl1pPr>
          </a:lstStyle>
          <a:p>
            <a:endParaRPr lang="ru-RU" sz="2400" b="0" dirty="0">
              <a:solidFill>
                <a:srgbClr val="4CAF9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D102F2F-FBCA-114A-B93F-E59D112DDB7B}"/>
              </a:ext>
            </a:extLst>
          </p:cNvPr>
          <p:cNvSpPr txBox="1"/>
          <p:nvPr/>
        </p:nvSpPr>
        <p:spPr>
          <a:xfrm>
            <a:off x="0" y="998232"/>
            <a:ext cx="108558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4CAF90"/>
                </a:solidFill>
              </a:rPr>
              <a:t>0000011111000000  0000011100001010101010101010000010101010101011111    00001111001011111000000101010101.     111111111 0000.   00 00 0 0 0 01111110000101010101000000101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35947" y="1940029"/>
            <a:ext cx="8631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Покупки «бесплатных» приложений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2217" y="3264506"/>
            <a:ext cx="3762951" cy="250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2061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4107</TotalTime>
  <Words>440</Words>
  <Application>Microsoft Macintosh PowerPoint</Application>
  <PresentationFormat>Произвольный</PresentationFormat>
  <Paragraphs>81</Paragraphs>
  <Slides>13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Финансовая грамотность в  условиях цифровой экономики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Хотите научится принимать грамотные финансовые решения?</vt:lpstr>
      <vt:lpstr>СПАСИБО  ЗА ВНИМАНИЕ</vt:lpstr>
    </vt:vector>
  </TitlesOfParts>
  <Company>spn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user</cp:lastModifiedBy>
  <cp:revision>348</cp:revision>
  <cp:lastPrinted>2019-02-28T08:49:42Z</cp:lastPrinted>
  <dcterms:created xsi:type="dcterms:W3CDTF">2015-08-28T08:18:34Z</dcterms:created>
  <dcterms:modified xsi:type="dcterms:W3CDTF">2021-03-31T23:15:42Z</dcterms:modified>
</cp:coreProperties>
</file>