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mp4" ContentType="video/mp4"/>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86" d="100"/>
          <a:sy n="86" d="100"/>
        </p:scale>
        <p:origin x="-666"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9A1979A-E65E-4A24-95D9-77219D8CEF3F}" type="datetimeFigureOut">
              <a:rPr lang="ru-RU" smtClean="0"/>
              <a:pPr/>
              <a:t>05.12.2022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35BF549-C18E-4551-9259-741B097E8964}" type="slidenum">
              <a:rPr lang="ru-RU" smtClean="0"/>
              <a:pPr/>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08933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E9A1979A-E65E-4A24-95D9-77219D8CEF3F}" type="datetimeFigureOut">
              <a:rPr lang="ru-RU" smtClean="0"/>
              <a:pPr/>
              <a:t>05.12.2022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35BF549-C18E-4551-9259-741B097E8964}" type="slidenum">
              <a:rPr lang="ru-RU" smtClean="0"/>
              <a:pPr/>
              <a:t>‹#›</a:t>
            </a:fld>
            <a:endParaRPr lang="ru-RU"/>
          </a:p>
        </p:txBody>
      </p:sp>
    </p:spTree>
    <p:extLst>
      <p:ext uri="{BB962C8B-B14F-4D97-AF65-F5344CB8AC3E}">
        <p14:creationId xmlns:p14="http://schemas.microsoft.com/office/powerpoint/2010/main" xmlns="" val="133427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9A1979A-E65E-4A24-95D9-77219D8CEF3F}" type="datetimeFigureOut">
              <a:rPr lang="ru-RU" smtClean="0"/>
              <a:pPr/>
              <a:t>05.12.2022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35BF549-C18E-4551-9259-741B097E8964}" type="slidenum">
              <a:rPr lang="ru-RU" smtClean="0"/>
              <a:pPr/>
              <a:t>‹#›</a:t>
            </a:fld>
            <a:endParaRPr lang="ru-RU"/>
          </a:p>
        </p:txBody>
      </p:sp>
    </p:spTree>
    <p:extLst>
      <p:ext uri="{BB962C8B-B14F-4D97-AF65-F5344CB8AC3E}">
        <p14:creationId xmlns:p14="http://schemas.microsoft.com/office/powerpoint/2010/main" xmlns="" val="1597064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9A1979A-E65E-4A24-95D9-77219D8CEF3F}" type="datetimeFigureOut">
              <a:rPr lang="ru-RU" smtClean="0"/>
              <a:pPr/>
              <a:t>05.12.2022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35BF549-C18E-4551-9259-741B097E8964}" type="slidenum">
              <a:rPr lang="ru-RU" smtClean="0"/>
              <a:pPr/>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2765266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9A1979A-E65E-4A24-95D9-77219D8CEF3F}" type="datetimeFigureOut">
              <a:rPr lang="ru-RU" smtClean="0"/>
              <a:pPr/>
              <a:t>05.12.2022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35BF549-C18E-4551-9259-741B097E8964}" type="slidenum">
              <a:rPr lang="ru-RU" smtClean="0"/>
              <a:pPr/>
              <a:t>‹#›</a:t>
            </a:fld>
            <a:endParaRPr lang="ru-RU"/>
          </a:p>
        </p:txBody>
      </p:sp>
    </p:spTree>
    <p:extLst>
      <p:ext uri="{BB962C8B-B14F-4D97-AF65-F5344CB8AC3E}">
        <p14:creationId xmlns:p14="http://schemas.microsoft.com/office/powerpoint/2010/main" xmlns="" val="2899013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9A1979A-E65E-4A24-95D9-77219D8CEF3F}" type="datetimeFigureOut">
              <a:rPr lang="ru-RU" smtClean="0"/>
              <a:pPr/>
              <a:t>05.12.2022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35BF549-C18E-4551-9259-741B097E8964}" type="slidenum">
              <a:rPr lang="ru-RU" smtClean="0"/>
              <a:pPr/>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648908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9A1979A-E65E-4A24-95D9-77219D8CEF3F}" type="datetimeFigureOut">
              <a:rPr lang="ru-RU" smtClean="0"/>
              <a:pPr/>
              <a:t>05.12.2022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35BF549-C18E-4551-9259-741B097E8964}" type="slidenum">
              <a:rPr lang="ru-RU" smtClean="0"/>
              <a:pPr/>
              <a:t>‹#›</a:t>
            </a:fld>
            <a:endParaRPr lang="ru-RU"/>
          </a:p>
        </p:txBody>
      </p:sp>
    </p:spTree>
    <p:extLst>
      <p:ext uri="{BB962C8B-B14F-4D97-AF65-F5344CB8AC3E}">
        <p14:creationId xmlns:p14="http://schemas.microsoft.com/office/powerpoint/2010/main" xmlns="" val="4125065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9A1979A-E65E-4A24-95D9-77219D8CEF3F}" type="datetimeFigureOut">
              <a:rPr lang="ru-RU" smtClean="0"/>
              <a:pPr/>
              <a:t>05.12.2022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35BF549-C18E-4551-9259-741B097E8964}" type="slidenum">
              <a:rPr lang="ru-RU" smtClean="0"/>
              <a:pPr/>
              <a:t>‹#›</a:t>
            </a:fld>
            <a:endParaRPr lang="ru-RU"/>
          </a:p>
        </p:txBody>
      </p:sp>
    </p:spTree>
    <p:extLst>
      <p:ext uri="{BB962C8B-B14F-4D97-AF65-F5344CB8AC3E}">
        <p14:creationId xmlns:p14="http://schemas.microsoft.com/office/powerpoint/2010/main" xmlns="" val="414966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9A1979A-E65E-4A24-95D9-77219D8CEF3F}" type="datetimeFigureOut">
              <a:rPr lang="ru-RU" smtClean="0"/>
              <a:pPr/>
              <a:t>05.12.2022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35BF549-C18E-4551-9259-741B097E8964}" type="slidenum">
              <a:rPr lang="ru-RU" smtClean="0"/>
              <a:pPr/>
              <a:t>‹#›</a:t>
            </a:fld>
            <a:endParaRPr lang="ru-RU"/>
          </a:p>
        </p:txBody>
      </p:sp>
    </p:spTree>
    <p:extLst>
      <p:ext uri="{BB962C8B-B14F-4D97-AF65-F5344CB8AC3E}">
        <p14:creationId xmlns:p14="http://schemas.microsoft.com/office/powerpoint/2010/main" xmlns="" val="2820380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9A1979A-E65E-4A24-95D9-77219D8CEF3F}" type="datetimeFigureOut">
              <a:rPr lang="ru-RU" smtClean="0"/>
              <a:pPr/>
              <a:t>05.12.2022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35BF549-C18E-4551-9259-741B097E8964}" type="slidenum">
              <a:rPr lang="ru-RU" smtClean="0"/>
              <a:pPr/>
              <a:t>‹#›</a:t>
            </a:fld>
            <a:endParaRPr lang="ru-RU"/>
          </a:p>
        </p:txBody>
      </p:sp>
    </p:spTree>
    <p:extLst>
      <p:ext uri="{BB962C8B-B14F-4D97-AF65-F5344CB8AC3E}">
        <p14:creationId xmlns:p14="http://schemas.microsoft.com/office/powerpoint/2010/main" xmlns="" val="2627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9A1979A-E65E-4A24-95D9-77219D8CEF3F}" type="datetimeFigureOut">
              <a:rPr lang="ru-RU" smtClean="0"/>
              <a:pPr/>
              <a:t>05.12.2022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35BF549-C18E-4551-9259-741B097E8964}" type="slidenum">
              <a:rPr lang="ru-RU" smtClean="0"/>
              <a:pPr/>
              <a:t>‹#›</a:t>
            </a:fld>
            <a:endParaRPr lang="ru-RU"/>
          </a:p>
        </p:txBody>
      </p:sp>
    </p:spTree>
    <p:extLst>
      <p:ext uri="{BB962C8B-B14F-4D97-AF65-F5344CB8AC3E}">
        <p14:creationId xmlns:p14="http://schemas.microsoft.com/office/powerpoint/2010/main" xmlns="" val="2715062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9A1979A-E65E-4A24-95D9-77219D8CEF3F}" type="datetimeFigureOut">
              <a:rPr lang="ru-RU" smtClean="0"/>
              <a:pPr/>
              <a:t>05.12.2022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35BF549-C18E-4551-9259-741B097E8964}" type="slidenum">
              <a:rPr lang="ru-RU" smtClean="0"/>
              <a:pPr/>
              <a:t>‹#›</a:t>
            </a:fld>
            <a:endParaRPr lang="ru-RU"/>
          </a:p>
        </p:txBody>
      </p:sp>
    </p:spTree>
    <p:extLst>
      <p:ext uri="{BB962C8B-B14F-4D97-AF65-F5344CB8AC3E}">
        <p14:creationId xmlns:p14="http://schemas.microsoft.com/office/powerpoint/2010/main" xmlns="" val="3684352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9A1979A-E65E-4A24-95D9-77219D8CEF3F}" type="datetimeFigureOut">
              <a:rPr lang="ru-RU" smtClean="0"/>
              <a:pPr/>
              <a:t>05.12.2022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35BF549-C18E-4551-9259-741B097E8964}" type="slidenum">
              <a:rPr lang="ru-RU" smtClean="0"/>
              <a:pPr/>
              <a:t>‹#›</a:t>
            </a:fld>
            <a:endParaRPr lang="ru-RU"/>
          </a:p>
        </p:txBody>
      </p:sp>
    </p:spTree>
    <p:extLst>
      <p:ext uri="{BB962C8B-B14F-4D97-AF65-F5344CB8AC3E}">
        <p14:creationId xmlns:p14="http://schemas.microsoft.com/office/powerpoint/2010/main" xmlns="" val="2816104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9A1979A-E65E-4A24-95D9-77219D8CEF3F}" type="datetimeFigureOut">
              <a:rPr lang="ru-RU" smtClean="0"/>
              <a:pPr/>
              <a:t>05.12.2022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35BF549-C18E-4551-9259-741B097E8964}" type="slidenum">
              <a:rPr lang="ru-RU" smtClean="0"/>
              <a:pPr/>
              <a:t>‹#›</a:t>
            </a:fld>
            <a:endParaRPr lang="ru-RU"/>
          </a:p>
        </p:txBody>
      </p:sp>
    </p:spTree>
    <p:extLst>
      <p:ext uri="{BB962C8B-B14F-4D97-AF65-F5344CB8AC3E}">
        <p14:creationId xmlns:p14="http://schemas.microsoft.com/office/powerpoint/2010/main" xmlns="" val="2999228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A1979A-E65E-4A24-95D9-77219D8CEF3F}" type="datetimeFigureOut">
              <a:rPr lang="ru-RU" smtClean="0"/>
              <a:pPr/>
              <a:t>05.12.2022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35BF549-C18E-4551-9259-741B097E8964}" type="slidenum">
              <a:rPr lang="ru-RU" smtClean="0"/>
              <a:pPr/>
              <a:t>‹#›</a:t>
            </a:fld>
            <a:endParaRPr lang="ru-RU"/>
          </a:p>
        </p:txBody>
      </p:sp>
    </p:spTree>
    <p:extLst>
      <p:ext uri="{BB962C8B-B14F-4D97-AF65-F5344CB8AC3E}">
        <p14:creationId xmlns:p14="http://schemas.microsoft.com/office/powerpoint/2010/main" xmlns="" val="2426265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9A1979A-E65E-4A24-95D9-77219D8CEF3F}" type="datetimeFigureOut">
              <a:rPr lang="ru-RU" smtClean="0"/>
              <a:pPr/>
              <a:t>05.12.2022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35BF549-C18E-4551-9259-741B097E8964}" type="slidenum">
              <a:rPr lang="ru-RU" smtClean="0"/>
              <a:pPr/>
              <a:t>‹#›</a:t>
            </a:fld>
            <a:endParaRPr lang="ru-RU"/>
          </a:p>
        </p:txBody>
      </p:sp>
    </p:spTree>
    <p:extLst>
      <p:ext uri="{BB962C8B-B14F-4D97-AF65-F5344CB8AC3E}">
        <p14:creationId xmlns:p14="http://schemas.microsoft.com/office/powerpoint/2010/main" xmlns="" val="1769078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9A1979A-E65E-4A24-95D9-77219D8CEF3F}" type="datetimeFigureOut">
              <a:rPr lang="ru-RU" smtClean="0"/>
              <a:pPr/>
              <a:t>05.12.2022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35BF549-C18E-4551-9259-741B097E8964}" type="slidenum">
              <a:rPr lang="ru-RU" smtClean="0"/>
              <a:pPr/>
              <a:t>‹#›</a:t>
            </a:fld>
            <a:endParaRPr lang="ru-RU"/>
          </a:p>
        </p:txBody>
      </p:sp>
    </p:spTree>
    <p:extLst>
      <p:ext uri="{BB962C8B-B14F-4D97-AF65-F5344CB8AC3E}">
        <p14:creationId xmlns:p14="http://schemas.microsoft.com/office/powerpoint/2010/main" xmlns="" val="1143407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9A1979A-E65E-4A24-95D9-77219D8CEF3F}" type="datetimeFigureOut">
              <a:rPr lang="ru-RU" smtClean="0"/>
              <a:pPr/>
              <a:t>05.12.2022</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935BF549-C18E-4551-9259-741B097E8964}" type="slidenum">
              <a:rPr lang="ru-RU" smtClean="0"/>
              <a:pPr/>
              <a:t>‹#›</a:t>
            </a:fld>
            <a:endParaRPr lang="ru-RU"/>
          </a:p>
        </p:txBody>
      </p:sp>
    </p:spTree>
    <p:extLst>
      <p:ext uri="{BB962C8B-B14F-4D97-AF65-F5344CB8AC3E}">
        <p14:creationId xmlns:p14="http://schemas.microsoft.com/office/powerpoint/2010/main" xmlns="" val="349309959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microsoft.com/office/2007/relationships/media" Target="../media/media2.mp4"/><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59326"/>
            <a:ext cx="12284364" cy="2971801"/>
          </a:xfrm>
        </p:spPr>
        <p:txBody>
          <a:bodyPr>
            <a:normAutofit/>
          </a:bodyPr>
          <a:lstStyle/>
          <a:p>
            <a:pPr algn="ctr"/>
            <a:r>
              <a:rPr lang="ru-RU" b="1" dirty="0">
                <a:solidFill>
                  <a:srgbClr val="FF0000"/>
                </a:solidFill>
                <a:latin typeface="Times New Roman" panose="02020603050405020304" pitchFamily="18" charset="0"/>
                <a:cs typeface="Times New Roman" panose="02020603050405020304" pitchFamily="18" charset="0"/>
              </a:rPr>
              <a:t>"Учи.ру - образовательный портал для интерактивного развития детей"</a:t>
            </a:r>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923632" y="3429000"/>
            <a:ext cx="3673794" cy="3110201"/>
          </a:xfrm>
          <a:prstGeom prst="rect">
            <a:avLst/>
          </a:prstGeom>
        </p:spPr>
      </p:pic>
    </p:spTree>
    <p:extLst>
      <p:ext uri="{BB962C8B-B14F-4D97-AF65-F5344CB8AC3E}">
        <p14:creationId xmlns:p14="http://schemas.microsoft.com/office/powerpoint/2010/main" xmlns="" val="14513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16096" y="705080"/>
            <a:ext cx="10561503" cy="4968607"/>
          </a:xfrm>
        </p:spPr>
        <p:txBody>
          <a:bodyPr/>
          <a:lstStyle/>
          <a:p>
            <a:r>
              <a:rPr lang="ru-RU" sz="2800" dirty="0">
                <a:solidFill>
                  <a:srgbClr val="FFFF00"/>
                </a:solidFill>
                <a:latin typeface="Times New Roman" panose="02020603050405020304" pitchFamily="18" charset="0"/>
                <a:cs typeface="Times New Roman" panose="02020603050405020304" pitchFamily="18" charset="0"/>
              </a:rPr>
              <a:t>Образовательная платформа Учи.ру является эффективным инструментом для получения знаний </a:t>
            </a:r>
            <a:r>
              <a:rPr lang="ru-RU" sz="2800" dirty="0" smtClean="0">
                <a:solidFill>
                  <a:srgbClr val="FFFF00"/>
                </a:solidFill>
                <a:latin typeface="Times New Roman" panose="02020603050405020304" pitchFamily="18" charset="0"/>
                <a:cs typeface="Times New Roman" panose="02020603050405020304" pitchFamily="18" charset="0"/>
              </a:rPr>
              <a:t>школьниками </a:t>
            </a:r>
            <a:r>
              <a:rPr lang="ru-RU" sz="2800" dirty="0">
                <a:solidFill>
                  <a:srgbClr val="FFFF00"/>
                </a:solidFill>
                <a:latin typeface="Times New Roman" panose="02020603050405020304" pitchFamily="18" charset="0"/>
                <a:cs typeface="Times New Roman" panose="02020603050405020304" pitchFamily="18" charset="0"/>
              </a:rPr>
              <a:t>при изучении </a:t>
            </a:r>
            <a:r>
              <a:rPr lang="ru-RU" sz="2800" dirty="0" smtClean="0">
                <a:solidFill>
                  <a:srgbClr val="FFFF00"/>
                </a:solidFill>
                <a:latin typeface="Times New Roman" panose="02020603050405020304" pitchFamily="18" charset="0"/>
                <a:cs typeface="Times New Roman" panose="02020603050405020304" pitchFamily="18" charset="0"/>
              </a:rPr>
              <a:t>курса </a:t>
            </a:r>
            <a:r>
              <a:rPr lang="ru-RU" sz="2800" dirty="0">
                <a:solidFill>
                  <a:srgbClr val="FFFF00"/>
                </a:solidFill>
                <a:latin typeface="Times New Roman" panose="02020603050405020304" pitchFamily="18" charset="0"/>
                <a:cs typeface="Times New Roman" panose="02020603050405020304" pitchFamily="18" charset="0"/>
              </a:rPr>
              <a:t>учебных </a:t>
            </a:r>
            <a:r>
              <a:rPr lang="ru-RU" sz="2800" dirty="0" smtClean="0">
                <a:solidFill>
                  <a:srgbClr val="FFFF00"/>
                </a:solidFill>
                <a:latin typeface="Times New Roman" panose="02020603050405020304" pitchFamily="18" charset="0"/>
                <a:cs typeface="Times New Roman" panose="02020603050405020304" pitchFamily="18" charset="0"/>
              </a:rPr>
              <a:t>предметов.      </a:t>
            </a:r>
          </a:p>
          <a:p>
            <a:r>
              <a:rPr lang="ru-RU" sz="2800" dirty="0" smtClean="0">
                <a:solidFill>
                  <a:srgbClr val="FFFF00"/>
                </a:solidFill>
                <a:latin typeface="Times New Roman" panose="02020603050405020304" pitchFamily="18" charset="0"/>
                <a:cs typeface="Times New Roman" panose="02020603050405020304" pitchFamily="18" charset="0"/>
              </a:rPr>
              <a:t> </a:t>
            </a:r>
            <a:r>
              <a:rPr lang="ru-RU" sz="2800" dirty="0">
                <a:solidFill>
                  <a:srgbClr val="FFFF00"/>
                </a:solidFill>
                <a:latin typeface="Times New Roman" panose="02020603050405020304" pitchFamily="18" charset="0"/>
                <a:cs typeface="Times New Roman" panose="02020603050405020304" pitchFamily="18" charset="0"/>
              </a:rPr>
              <a:t>Спасибо за внимание!!!</a:t>
            </a:r>
          </a:p>
          <a:p>
            <a:endParaRPr lang="ru-RU" dirty="0"/>
          </a:p>
        </p:txBody>
      </p:sp>
    </p:spTree>
    <p:extLst>
      <p:ext uri="{BB962C8B-B14F-4D97-AF65-F5344CB8AC3E}">
        <p14:creationId xmlns:p14="http://schemas.microsoft.com/office/powerpoint/2010/main" xmlns="" val="1151330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2" y="155964"/>
            <a:ext cx="8534400" cy="1507067"/>
          </a:xfrm>
        </p:spPr>
        <p:txBody>
          <a:bodyPr/>
          <a:lstStyle/>
          <a:p>
            <a:r>
              <a:rPr lang="ru-RU" b="1" dirty="0" smtClean="0">
                <a:solidFill>
                  <a:srgbClr val="FF0000"/>
                </a:solidFill>
              </a:rPr>
              <a:t>Что такое Учи.ру</a:t>
            </a:r>
            <a:endParaRPr lang="ru-RU" b="1" dirty="0">
              <a:solidFill>
                <a:srgbClr val="FF0000"/>
              </a:solidFill>
            </a:endParaRPr>
          </a:p>
        </p:txBody>
      </p:sp>
      <p:sp>
        <p:nvSpPr>
          <p:cNvPr id="3" name="Объект 2"/>
          <p:cNvSpPr>
            <a:spLocks noGrp="1"/>
          </p:cNvSpPr>
          <p:nvPr>
            <p:ph idx="1"/>
          </p:nvPr>
        </p:nvSpPr>
        <p:spPr>
          <a:xfrm>
            <a:off x="684211" y="2923788"/>
            <a:ext cx="11166043" cy="3615267"/>
          </a:xfrm>
        </p:spPr>
        <p:txBody>
          <a:bodyPr>
            <a:normAutofit/>
          </a:bodyPr>
          <a:lstStyle/>
          <a:p>
            <a:pPr marL="0" indent="0" algn="just">
              <a:buNone/>
            </a:pPr>
            <a:r>
              <a:rPr lang="ru-RU" sz="3200" dirty="0" smtClean="0">
                <a:latin typeface="Times New Roman" panose="02020603050405020304" pitchFamily="18" charset="0"/>
                <a:cs typeface="Times New Roman" panose="02020603050405020304" pitchFamily="18" charset="0"/>
              </a:rPr>
              <a:t>	</a:t>
            </a:r>
            <a:r>
              <a:rPr lang="ru-RU" sz="3200" dirty="0" smtClean="0">
                <a:solidFill>
                  <a:srgbClr val="FFFF00"/>
                </a:solidFill>
                <a:latin typeface="Times New Roman" panose="02020603050405020304" pitchFamily="18" charset="0"/>
                <a:cs typeface="Times New Roman" panose="02020603050405020304" pitchFamily="18" charset="0"/>
              </a:rPr>
              <a:t>Веб-ресурс</a:t>
            </a:r>
            <a:r>
              <a:rPr lang="ru-RU" sz="3200" dirty="0">
                <a:solidFill>
                  <a:srgbClr val="FFFF00"/>
                </a:solidFill>
                <a:latin typeface="Times New Roman" panose="02020603050405020304" pitchFamily="18" charset="0"/>
                <a:cs typeface="Times New Roman" panose="02020603050405020304" pitchFamily="18" charset="0"/>
              </a:rPr>
              <a:t> </a:t>
            </a:r>
            <a:r>
              <a:rPr lang="ru-RU" sz="3200" u="sng" dirty="0" smtClean="0">
                <a:solidFill>
                  <a:srgbClr val="FFFF00"/>
                </a:solidFill>
                <a:latin typeface="Times New Roman" panose="02020603050405020304" pitchFamily="18" charset="0"/>
                <a:cs typeface="Times New Roman" panose="02020603050405020304" pitchFamily="18" charset="0"/>
              </a:rPr>
              <a:t>УЧИ.РУ</a:t>
            </a:r>
            <a:r>
              <a:rPr lang="ru-RU" sz="3200" dirty="0">
                <a:solidFill>
                  <a:srgbClr val="FFFF00"/>
                </a:solidFill>
                <a:latin typeface="Times New Roman" panose="02020603050405020304" pitchFamily="18" charset="0"/>
                <a:cs typeface="Times New Roman" panose="02020603050405020304" pitchFamily="18" charset="0"/>
              </a:rPr>
              <a:t> </a:t>
            </a:r>
            <a:r>
              <a:rPr lang="ru-RU" sz="3200" dirty="0" smtClean="0">
                <a:solidFill>
                  <a:srgbClr val="FFFF00"/>
                </a:solidFill>
                <a:latin typeface="Times New Roman" panose="02020603050405020304" pitchFamily="18" charset="0"/>
                <a:cs typeface="Times New Roman" panose="02020603050405020304" pitchFamily="18" charset="0"/>
              </a:rPr>
              <a:t> в основном рассчитан </a:t>
            </a:r>
            <a:r>
              <a:rPr lang="ru-RU" sz="3200" dirty="0">
                <a:solidFill>
                  <a:srgbClr val="FFFF00"/>
                </a:solidFill>
                <a:latin typeface="Times New Roman" panose="02020603050405020304" pitchFamily="18" charset="0"/>
                <a:cs typeface="Times New Roman" panose="02020603050405020304" pitchFamily="18" charset="0"/>
              </a:rPr>
              <a:t>на учащихся начальной </a:t>
            </a:r>
            <a:r>
              <a:rPr lang="ru-RU" sz="3200" dirty="0" smtClean="0">
                <a:solidFill>
                  <a:srgbClr val="FFFF00"/>
                </a:solidFill>
                <a:latin typeface="Times New Roman" panose="02020603050405020304" pitchFamily="18" charset="0"/>
                <a:cs typeface="Times New Roman" panose="02020603050405020304" pitchFamily="18" charset="0"/>
              </a:rPr>
              <a:t>школы. Данный </a:t>
            </a:r>
            <a:r>
              <a:rPr lang="ru-RU" sz="3200" dirty="0">
                <a:solidFill>
                  <a:srgbClr val="FFFF00"/>
                </a:solidFill>
                <a:latin typeface="Times New Roman" panose="02020603050405020304" pitchFamily="18" charset="0"/>
                <a:cs typeface="Times New Roman" panose="02020603050405020304" pitchFamily="18" charset="0"/>
              </a:rPr>
              <a:t>проект содержит весь курс начальной школы, разбитый на связанные между собой разделы. Решая задания, ребенок постепенно переходит на более сложные темы, формируя таким образом свою базу знаний.</a:t>
            </a:r>
          </a:p>
          <a:p>
            <a:pPr marL="0" indent="0">
              <a:buNone/>
            </a:pPr>
            <a:endParaRPr lang="ru-RU" sz="32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8637724" y="0"/>
            <a:ext cx="3554276" cy="2767824"/>
          </a:xfrm>
          <a:prstGeom prst="rect">
            <a:avLst/>
          </a:prstGeom>
        </p:spPr>
      </p:pic>
    </p:spTree>
    <p:extLst>
      <p:ext uri="{BB962C8B-B14F-4D97-AF65-F5344CB8AC3E}">
        <p14:creationId xmlns:p14="http://schemas.microsoft.com/office/powerpoint/2010/main" xmlns="" val="3264371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2" y="508890"/>
            <a:ext cx="8534400" cy="1507067"/>
          </a:xfrm>
        </p:spPr>
        <p:txBody>
          <a:bodyPr/>
          <a:lstStyle/>
          <a:p>
            <a:r>
              <a:rPr lang="ru-RU" b="1" dirty="0" smtClean="0">
                <a:solidFill>
                  <a:srgbClr val="FF0000"/>
                </a:solidFill>
              </a:rPr>
              <a:t>Что такое Учи.ру</a:t>
            </a:r>
            <a:endParaRPr lang="ru-RU" b="1" dirty="0">
              <a:solidFill>
                <a:srgbClr val="FF0000"/>
              </a:solidFill>
            </a:endParaRPr>
          </a:p>
        </p:txBody>
      </p:sp>
      <p:sp>
        <p:nvSpPr>
          <p:cNvPr id="3" name="Объект 2"/>
          <p:cNvSpPr>
            <a:spLocks noGrp="1"/>
          </p:cNvSpPr>
          <p:nvPr>
            <p:ph idx="1"/>
          </p:nvPr>
        </p:nvSpPr>
        <p:spPr>
          <a:xfrm>
            <a:off x="453922" y="2933517"/>
            <a:ext cx="11598191" cy="3615267"/>
          </a:xfrm>
        </p:spPr>
        <p:txBody>
          <a:bodyPr>
            <a:noAutofit/>
          </a:bodyPr>
          <a:lstStyle/>
          <a:p>
            <a:pPr marL="0" indent="0">
              <a:buNone/>
            </a:pPr>
            <a:r>
              <a:rPr lang="ru-RU" sz="3200" dirty="0" smtClean="0">
                <a:solidFill>
                  <a:srgbClr val="FFFF00"/>
                </a:solidFill>
                <a:latin typeface="Times New Roman" panose="02020603050405020304" pitchFamily="18" charset="0"/>
                <a:cs typeface="Times New Roman" panose="02020603050405020304" pitchFamily="18" charset="0"/>
              </a:rPr>
              <a:t>	Сайт</a:t>
            </a:r>
            <a:r>
              <a:rPr lang="ru-RU" sz="3200" dirty="0">
                <a:solidFill>
                  <a:srgbClr val="FFFF00"/>
                </a:solidFill>
                <a:latin typeface="Times New Roman" panose="02020603050405020304" pitchFamily="18" charset="0"/>
                <a:cs typeface="Times New Roman" panose="02020603050405020304" pitchFamily="18" charset="0"/>
              </a:rPr>
              <a:t>  Учи.ру — это онлайн-платформа, где ученики из всех регионов России изучают школьные предметы в интерактивной форме. Они здесь  найдут много интересных заданий по математике и окружающему миру, русскому и английскому языкам. А математикой на Учи.ру можно заниматься и дальше — вплоть до 9 класса. Все задания соответствуют школьной программе. Удобный интерфейс, увлекательные задания, игры, </a:t>
            </a:r>
            <a:r>
              <a:rPr lang="ru-RU" sz="3200" dirty="0" smtClean="0">
                <a:solidFill>
                  <a:srgbClr val="FFFF00"/>
                </a:solidFill>
                <a:latin typeface="Times New Roman" panose="02020603050405020304" pitchFamily="18" charset="0"/>
                <a:cs typeface="Times New Roman" panose="02020603050405020304" pitchFamily="18" charset="0"/>
              </a:rPr>
              <a:t>мультфильмы.</a:t>
            </a:r>
            <a:endParaRPr lang="ru-RU" sz="3200" dirty="0">
              <a:solidFill>
                <a:srgbClr val="FFFF0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634998" y="0"/>
            <a:ext cx="3557002" cy="2767263"/>
          </a:xfrm>
          <a:prstGeom prst="rect">
            <a:avLst/>
          </a:prstGeom>
        </p:spPr>
      </p:pic>
    </p:spTree>
    <p:extLst>
      <p:ext uri="{BB962C8B-B14F-4D97-AF65-F5344CB8AC3E}">
        <p14:creationId xmlns:p14="http://schemas.microsoft.com/office/powerpoint/2010/main" xmlns="" val="3552510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3368" y="230423"/>
            <a:ext cx="11074651" cy="1058779"/>
          </a:xfrm>
        </p:spPr>
        <p:txBody>
          <a:bodyPr>
            <a:normAutofit fontScale="90000"/>
          </a:bodyPr>
          <a:lstStyle/>
          <a:p>
            <a:r>
              <a:rPr lang="ru-RU" b="1" cap="all" dirty="0">
                <a:solidFill>
                  <a:srgbClr val="FF0000"/>
                </a:solidFill>
              </a:rPr>
              <a:t>Учи.ру — </a:t>
            </a:r>
            <a:r>
              <a:rPr lang="ru-RU" b="1" cap="all" dirty="0" smtClean="0">
                <a:solidFill>
                  <a:srgbClr val="FF0000"/>
                </a:solidFill>
              </a:rPr>
              <a:t>надежный </a:t>
            </a:r>
            <a:r>
              <a:rPr lang="ru-RU" b="1" cap="all" dirty="0">
                <a:solidFill>
                  <a:srgbClr val="FF0000"/>
                </a:solidFill>
              </a:rPr>
              <a:t>помощник учителя</a:t>
            </a:r>
            <a:br>
              <a:rPr lang="ru-RU" b="1" cap="all" dirty="0">
                <a:solidFill>
                  <a:srgbClr val="FF0000"/>
                </a:solidFill>
              </a:rPr>
            </a:br>
            <a:endParaRPr lang="ru-RU" dirty="0">
              <a:solidFill>
                <a:srgbClr val="FF0000"/>
              </a:solidFill>
            </a:endParaRPr>
          </a:p>
        </p:txBody>
      </p:sp>
      <p:sp>
        <p:nvSpPr>
          <p:cNvPr id="3" name="Объект 2"/>
          <p:cNvSpPr>
            <a:spLocks noGrp="1"/>
          </p:cNvSpPr>
          <p:nvPr>
            <p:ph idx="1"/>
          </p:nvPr>
        </p:nvSpPr>
        <p:spPr>
          <a:xfrm>
            <a:off x="363368" y="1034473"/>
            <a:ext cx="11507790" cy="5823527"/>
          </a:xfrm>
        </p:spPr>
        <p:txBody>
          <a:bodyPr>
            <a:normAutofit/>
          </a:bodyPr>
          <a:lstStyle/>
          <a:p>
            <a:r>
              <a:rPr lang="ru-RU" sz="2400" b="1" cap="all" dirty="0">
                <a:solidFill>
                  <a:srgbClr val="FF0000"/>
                </a:solidFill>
                <a:latin typeface="Times New Roman" panose="02020603050405020304" pitchFamily="18" charset="0"/>
                <a:cs typeface="Times New Roman" panose="02020603050405020304" pitchFamily="18" charset="0"/>
              </a:rPr>
              <a:t>Диагностика и </a:t>
            </a:r>
            <a:r>
              <a:rPr lang="ru-RU" sz="2400" b="1" cap="all" dirty="0" smtClean="0">
                <a:solidFill>
                  <a:srgbClr val="FF0000"/>
                </a:solidFill>
                <a:latin typeface="Times New Roman" panose="02020603050405020304" pitchFamily="18" charset="0"/>
                <a:cs typeface="Times New Roman" panose="02020603050405020304" pitchFamily="18" charset="0"/>
              </a:rPr>
              <a:t>мониторинг</a:t>
            </a:r>
          </a:p>
          <a:p>
            <a:pPr marL="0" indent="0">
              <a:buNone/>
            </a:pPr>
            <a:r>
              <a:rPr lang="ru-RU" sz="2400" dirty="0" smtClean="0">
                <a:latin typeface="Times New Roman" panose="02020603050405020304" pitchFamily="18" charset="0"/>
                <a:cs typeface="Times New Roman" panose="02020603050405020304" pitchFamily="18" charset="0"/>
              </a:rPr>
              <a:t>	</a:t>
            </a:r>
            <a:r>
              <a:rPr lang="ru-RU" sz="2400" dirty="0" smtClean="0">
                <a:solidFill>
                  <a:srgbClr val="FFFF00"/>
                </a:solidFill>
                <a:latin typeface="Times New Roman" panose="02020603050405020304" pitchFamily="18" charset="0"/>
                <a:cs typeface="Times New Roman" panose="02020603050405020304" pitchFamily="18" charset="0"/>
              </a:rPr>
              <a:t>Учитель </a:t>
            </a:r>
            <a:r>
              <a:rPr lang="ru-RU" sz="2400" dirty="0">
                <a:solidFill>
                  <a:srgbClr val="FFFF00"/>
                </a:solidFill>
                <a:latin typeface="Times New Roman" panose="02020603050405020304" pitchFamily="18" charset="0"/>
                <a:cs typeface="Times New Roman" panose="02020603050405020304" pitchFamily="18" charset="0"/>
              </a:rPr>
              <a:t>получает детальную статистику об образовательных результатах по каждому ученику. В любой момент можно узнать, сколько заданий выполнили ученики, сколько времени было затрачено на их выполнение, какие задания и темы вызвали наибольшую сложность</a:t>
            </a:r>
            <a:r>
              <a:rPr lang="ru-RU" sz="2400" dirty="0" smtClean="0">
                <a:solidFill>
                  <a:srgbClr val="FFFF00"/>
                </a:solidFill>
                <a:latin typeface="Times New Roman" panose="02020603050405020304" pitchFamily="18" charset="0"/>
                <a:cs typeface="Times New Roman" panose="02020603050405020304" pitchFamily="18" charset="0"/>
              </a:rPr>
              <a:t>.</a:t>
            </a:r>
            <a:endParaRPr lang="ru-RU" sz="2400" b="1" cap="all" dirty="0">
              <a:solidFill>
                <a:srgbClr val="FFFF00"/>
              </a:solidFill>
              <a:latin typeface="Times New Roman" panose="02020603050405020304" pitchFamily="18" charset="0"/>
              <a:cs typeface="Times New Roman" panose="02020603050405020304" pitchFamily="18" charset="0"/>
            </a:endParaRPr>
          </a:p>
          <a:p>
            <a:r>
              <a:rPr lang="ru-RU" sz="2400" b="1" cap="all" dirty="0">
                <a:solidFill>
                  <a:srgbClr val="FF0000"/>
                </a:solidFill>
                <a:latin typeface="Times New Roman" panose="02020603050405020304" pitchFamily="18" charset="0"/>
                <a:cs typeface="Times New Roman" panose="02020603050405020304" pitchFamily="18" charset="0"/>
              </a:rPr>
              <a:t>Обучение в игровой </a:t>
            </a:r>
            <a:r>
              <a:rPr lang="ru-RU" sz="2400" b="1" cap="all" dirty="0" smtClean="0">
                <a:solidFill>
                  <a:srgbClr val="FF0000"/>
                </a:solidFill>
                <a:latin typeface="Times New Roman" panose="02020603050405020304" pitchFamily="18" charset="0"/>
                <a:cs typeface="Times New Roman" panose="02020603050405020304" pitchFamily="18" charset="0"/>
              </a:rPr>
              <a:t>форме</a:t>
            </a:r>
          </a:p>
          <a:p>
            <a:pPr marL="0" indent="0">
              <a:buNone/>
            </a:pPr>
            <a:r>
              <a:rPr lang="ru-RU" sz="2400" dirty="0" smtClean="0">
                <a:latin typeface="Times New Roman" panose="02020603050405020304" pitchFamily="18" charset="0"/>
                <a:cs typeface="Times New Roman" panose="02020603050405020304" pitchFamily="18" charset="0"/>
              </a:rPr>
              <a:t>	</a:t>
            </a:r>
            <a:r>
              <a:rPr lang="ru-RU" sz="2400" dirty="0" smtClean="0">
                <a:solidFill>
                  <a:srgbClr val="FFFF00"/>
                </a:solidFill>
                <a:latin typeface="Times New Roman" panose="02020603050405020304" pitchFamily="18" charset="0"/>
                <a:cs typeface="Times New Roman" panose="02020603050405020304" pitchFamily="18" charset="0"/>
              </a:rPr>
              <a:t>Учи.ру </a:t>
            </a:r>
            <a:r>
              <a:rPr lang="ru-RU" sz="2400" dirty="0">
                <a:solidFill>
                  <a:srgbClr val="FFFF00"/>
                </a:solidFill>
                <a:latin typeface="Times New Roman" panose="02020603050405020304" pitchFamily="18" charset="0"/>
                <a:cs typeface="Times New Roman" panose="02020603050405020304" pitchFamily="18" charset="0"/>
              </a:rPr>
              <a:t>— это </a:t>
            </a:r>
            <a:r>
              <a:rPr lang="ru-RU" sz="2400" dirty="0" err="1">
                <a:solidFill>
                  <a:srgbClr val="FFFF00"/>
                </a:solidFill>
                <a:latin typeface="Times New Roman" panose="02020603050405020304" pitchFamily="18" charset="0"/>
                <a:cs typeface="Times New Roman" panose="02020603050405020304" pitchFamily="18" charset="0"/>
              </a:rPr>
              <a:t>cистема</a:t>
            </a:r>
            <a:r>
              <a:rPr lang="ru-RU" sz="2400" dirty="0">
                <a:solidFill>
                  <a:srgbClr val="FFFF00"/>
                </a:solidFill>
                <a:latin typeface="Times New Roman" panose="02020603050405020304" pitchFamily="18" charset="0"/>
                <a:cs typeface="Times New Roman" panose="02020603050405020304" pitchFamily="18" charset="0"/>
              </a:rPr>
              <a:t> адаптивного интерактивного образования, полностью соответствующая ФГОС и значительно усиливающая классическое школьное образование </a:t>
            </a:r>
          </a:p>
          <a:p>
            <a:pPr marL="0" indent="0">
              <a:buNone/>
            </a:pPr>
            <a:r>
              <a:rPr lang="ru-RU" sz="2400" dirty="0" smtClean="0">
                <a:solidFill>
                  <a:srgbClr val="FFFF00"/>
                </a:solidFill>
                <a:latin typeface="Times New Roman" panose="02020603050405020304" pitchFamily="18" charset="0"/>
                <a:cs typeface="Times New Roman" panose="02020603050405020304" pitchFamily="18" charset="0"/>
              </a:rPr>
              <a:t>	Образовательная </a:t>
            </a:r>
            <a:r>
              <a:rPr lang="ru-RU" sz="2400" dirty="0">
                <a:solidFill>
                  <a:srgbClr val="FFFF00"/>
                </a:solidFill>
                <a:latin typeface="Times New Roman" panose="02020603050405020304" pitchFamily="18" charset="0"/>
                <a:cs typeface="Times New Roman" panose="02020603050405020304" pitchFamily="18" charset="0"/>
              </a:rPr>
              <a:t>платформа Учи.ру прошла научную и педагогическую экспертизу РАН, которая установила полное соответствие наших образовательных курсов федеральному государственному образовательному стандарту(ФГОС) и примерной основной образовательной программе(ПООП).</a:t>
            </a:r>
          </a:p>
          <a:p>
            <a:pPr marL="0" indent="0">
              <a:buNone/>
            </a:pPr>
            <a:endParaRPr lang="ru-RU" b="1" cap="all" dirty="0"/>
          </a:p>
          <a:p>
            <a:pPr marL="0" indent="0">
              <a:buNone/>
            </a:pPr>
            <a:endParaRPr lang="ru-RU" dirty="0" smtClean="0"/>
          </a:p>
        </p:txBody>
      </p:sp>
    </p:spTree>
    <p:extLst>
      <p:ext uri="{BB962C8B-B14F-4D97-AF65-F5344CB8AC3E}">
        <p14:creationId xmlns:p14="http://schemas.microsoft.com/office/powerpoint/2010/main" xmlns="" val="2732033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230909" y="2235200"/>
            <a:ext cx="11730182" cy="4216784"/>
          </a:xfrm>
        </p:spPr>
        <p:txBody>
          <a:bodyPr>
            <a:normAutofit/>
          </a:bodyPr>
          <a:lstStyle/>
          <a:p>
            <a:pPr marL="0" indent="0">
              <a:buNone/>
            </a:pPr>
            <a:r>
              <a:rPr lang="ru-RU" sz="2800" dirty="0" smtClean="0">
                <a:solidFill>
                  <a:srgbClr val="FFFF00"/>
                </a:solidFill>
                <a:latin typeface="Times New Roman" panose="02020603050405020304" pitchFamily="18" charset="0"/>
                <a:cs typeface="Times New Roman" panose="02020603050405020304" pitchFamily="18" charset="0"/>
              </a:rPr>
              <a:t>	Учи.ру </a:t>
            </a:r>
            <a:r>
              <a:rPr lang="ru-RU" sz="2800" dirty="0">
                <a:solidFill>
                  <a:srgbClr val="FFFF00"/>
                </a:solidFill>
                <a:latin typeface="Times New Roman" panose="02020603050405020304" pitchFamily="18" charset="0"/>
                <a:cs typeface="Times New Roman" panose="02020603050405020304" pitchFamily="18" charset="0"/>
              </a:rPr>
              <a:t>представляет бесплатный доступ ко всем образовательным ресурсам и статистике для учителя. Регистрацию можно пройти легко и просто, нужно следовать всего лишь инструкции, которая дается. Затем раздать логины и пароли своим ученикам. Зарегистрированные ученики входят в свои личные кабинеты под своим паролем и логином. Каждый день после 16 часов вводятся ограничения на количество предлагаемых заданий, детям доступно до 20 заданий. Ограничение заданий считаю положительным моментом, так как дети уже не проведут много времени за компьютером. </a:t>
            </a:r>
            <a:endParaRPr lang="ru-RU" sz="2800" dirty="0" smtClean="0">
              <a:solidFill>
                <a:srgbClr val="FFFF00"/>
              </a:solidFill>
              <a:effectLst/>
              <a:latin typeface="Times New Roman" panose="02020603050405020304" pitchFamily="18" charset="0"/>
              <a:cs typeface="Times New Roman" panose="02020603050405020304" pitchFamily="18" charset="0"/>
            </a:endParaRPr>
          </a:p>
          <a:p>
            <a:endParaRPr lang="ru-RU" sz="2800" dirty="0">
              <a:solidFill>
                <a:srgbClr val="FFFF0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08284"/>
            <a:ext cx="3785937" cy="1892969"/>
          </a:xfrm>
          <a:prstGeom prst="rect">
            <a:avLst/>
          </a:prstGeom>
        </p:spPr>
      </p:pic>
    </p:spTree>
    <p:extLst>
      <p:ext uri="{BB962C8B-B14F-4D97-AF65-F5344CB8AC3E}">
        <p14:creationId xmlns:p14="http://schemas.microsoft.com/office/powerpoint/2010/main" xmlns="" val="3490328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530764" y="92147"/>
            <a:ext cx="6520873" cy="6673706"/>
          </a:xfrm>
        </p:spPr>
      </p:pic>
    </p:spTree>
    <p:extLst>
      <p:ext uri="{BB962C8B-B14F-4D97-AF65-F5344CB8AC3E}">
        <p14:creationId xmlns:p14="http://schemas.microsoft.com/office/powerpoint/2010/main" xmlns="" val="3680041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1927" y="300085"/>
            <a:ext cx="8534400" cy="1507067"/>
          </a:xfrm>
        </p:spPr>
        <p:txBody>
          <a:bodyPr>
            <a:normAutofit fontScale="90000"/>
          </a:bodyPr>
          <a:lstStyle/>
          <a:p>
            <a:pPr algn="ctr"/>
            <a:r>
              <a:rPr lang="ru-RU" b="1" dirty="0" smtClean="0">
                <a:solidFill>
                  <a:srgbClr val="FF0000"/>
                </a:solidFill>
              </a:rPr>
              <a:t>Более 150 000 заданий в игровой форме</a:t>
            </a:r>
            <a:br>
              <a:rPr lang="ru-RU" b="1" dirty="0" smtClean="0">
                <a:solidFill>
                  <a:srgbClr val="FF0000"/>
                </a:solidFill>
              </a:rPr>
            </a:br>
            <a:r>
              <a:rPr lang="ru-RU" b="1" dirty="0" smtClean="0">
                <a:solidFill>
                  <a:srgbClr val="FF0000"/>
                </a:solidFill>
              </a:rPr>
              <a:t>(1-4 класс)</a:t>
            </a:r>
            <a:endParaRPr lang="ru-RU" b="1" dirty="0">
              <a:solidFill>
                <a:srgbClr val="FF0000"/>
              </a:solidFill>
            </a:endParaRPr>
          </a:p>
        </p:txBody>
      </p:sp>
      <p:pic>
        <p:nvPicPr>
          <p:cNvPr id="4" name="math_1-4">
            <a:hlinkClick r:id="" action="ppaction://media"/>
          </p:cNvPr>
          <p:cNvPicPr>
            <a:picLocks noGrp="1" noChangeAspect="1"/>
          </p:cNvPicPr>
          <p:nvPr>
            <p:ph idx="1"/>
            <a:videoFile r:link="rId1"/>
            <p:extLst>
              <p:ext uri="{DAA4B4D4-6D71-4841-9C94-3DE7FCFB9230}">
                <p14:media xmlns:p14="http://schemas.microsoft.com/office/powerpoint/2010/main" xmlns="" r:embed="rId3"/>
              </p:ext>
            </p:extLst>
          </p:nvPr>
        </p:nvPicPr>
        <p:blipFill>
          <a:blip r:embed="rId4"/>
          <a:stretch>
            <a:fillRect/>
          </a:stretch>
        </p:blipFill>
        <p:spPr>
          <a:xfrm>
            <a:off x="2316163" y="1954934"/>
            <a:ext cx="7304087" cy="4351338"/>
          </a:xfrm>
        </p:spPr>
      </p:pic>
    </p:spTree>
    <p:extLst>
      <p:ext uri="{BB962C8B-B14F-4D97-AF65-F5344CB8AC3E}">
        <p14:creationId xmlns:p14="http://schemas.microsoft.com/office/powerpoint/2010/main" xmlns="" val="34860998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100000">
                <p:cTn id="7" fill="hold" display="0">
                  <p:stCondLst>
                    <p:cond delay="indefinite"/>
                  </p:st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284301"/>
            <a:ext cx="8534400" cy="1507067"/>
          </a:xfrm>
        </p:spPr>
        <p:txBody>
          <a:bodyPr>
            <a:normAutofit fontScale="90000"/>
          </a:bodyPr>
          <a:lstStyle/>
          <a:p>
            <a:pPr algn="ctr"/>
            <a:r>
              <a:rPr lang="ru-RU" b="1" dirty="0" smtClean="0">
                <a:solidFill>
                  <a:srgbClr val="FF0000"/>
                </a:solidFill>
              </a:rPr>
              <a:t>Более 150 000 заданий в игровой форме</a:t>
            </a:r>
            <a:br>
              <a:rPr lang="ru-RU" b="1" dirty="0" smtClean="0">
                <a:solidFill>
                  <a:srgbClr val="FF0000"/>
                </a:solidFill>
              </a:rPr>
            </a:br>
            <a:r>
              <a:rPr lang="ru-RU" b="1" dirty="0" smtClean="0">
                <a:solidFill>
                  <a:srgbClr val="FF0000"/>
                </a:solidFill>
              </a:rPr>
              <a:t>(5-9 класс)</a:t>
            </a:r>
            <a:endParaRPr lang="ru-RU" b="1" dirty="0">
              <a:solidFill>
                <a:srgbClr val="FF0000"/>
              </a:solidFill>
            </a:endParaRPr>
          </a:p>
        </p:txBody>
      </p:sp>
      <p:pic>
        <p:nvPicPr>
          <p:cNvPr id="4" name="rus_5-11">
            <a:hlinkClick r:id="" action="ppaction://media"/>
          </p:cNvPr>
          <p:cNvPicPr>
            <a:picLocks noGrp="1" noChangeAspect="1"/>
          </p:cNvPicPr>
          <p:nvPr>
            <p:ph idx="1"/>
            <a:videoFile r:link="rId1"/>
            <p:extLst>
              <p:ext uri="{DAA4B4D4-6D71-4841-9C94-3DE7FCFB9230}">
                <p14:media xmlns:p14="http://schemas.microsoft.com/office/powerpoint/2010/main" xmlns="" r:embed="rId3"/>
              </p:ext>
            </p:extLst>
          </p:nvPr>
        </p:nvPicPr>
        <p:blipFill>
          <a:blip r:embed="rId4" cstate="print"/>
          <a:stretch>
            <a:fillRect/>
          </a:stretch>
        </p:blipFill>
        <p:spPr>
          <a:xfrm>
            <a:off x="2505580" y="1999053"/>
            <a:ext cx="7180839" cy="4278067"/>
          </a:xfrm>
        </p:spPr>
      </p:pic>
    </p:spTree>
    <p:extLst>
      <p:ext uri="{BB962C8B-B14F-4D97-AF65-F5344CB8AC3E}">
        <p14:creationId xmlns:p14="http://schemas.microsoft.com/office/powerpoint/2010/main" xmlns="" val="41167536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904761" y="164781"/>
            <a:ext cx="10382477" cy="6528437"/>
          </a:xfrm>
        </p:spPr>
      </p:pic>
    </p:spTree>
    <p:extLst>
      <p:ext uri="{BB962C8B-B14F-4D97-AF65-F5344CB8AC3E}">
        <p14:creationId xmlns:p14="http://schemas.microsoft.com/office/powerpoint/2010/main" xmlns="" val="1979240128"/>
      </p:ext>
    </p:extLst>
  </p:cSld>
  <p:clrMapOvr>
    <a:masterClrMapping/>
  </p:clrMapOvr>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TM02900771[[fn=Сектор]]</Template>
  <TotalTime>50</TotalTime>
  <Words>59</Words>
  <Application>Microsoft Office PowerPoint</Application>
  <PresentationFormat>Произвольный</PresentationFormat>
  <Paragraphs>16</Paragraphs>
  <Slides>10</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Сектор</vt:lpstr>
      <vt:lpstr>"Учи.ру - образовательный портал для интерактивного развития детей"</vt:lpstr>
      <vt:lpstr>Что такое Учи.ру</vt:lpstr>
      <vt:lpstr>Что такое Учи.ру</vt:lpstr>
      <vt:lpstr>Учи.ру — надежный помощник учителя </vt:lpstr>
      <vt:lpstr>Слайд 5</vt:lpstr>
      <vt:lpstr>Слайд 6</vt:lpstr>
      <vt:lpstr>Более 150 000 заданий в игровой форме (1-4 класс)</vt:lpstr>
      <vt:lpstr>Более 150 000 заданий в игровой форме (5-9 класс)</vt:lpstr>
      <vt:lpstr>Слайд 9</vt:lpstr>
      <vt:lpstr>Слайд 10</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"Учи.ру - образовательный портал для интерактивного развития детей"</dc:title>
  <dc:creator>Admin</dc:creator>
  <cp:lastModifiedBy>user</cp:lastModifiedBy>
  <cp:revision>6</cp:revision>
  <dcterms:created xsi:type="dcterms:W3CDTF">2022-12-04T23:13:55Z</dcterms:created>
  <dcterms:modified xsi:type="dcterms:W3CDTF">2022-12-05T04:17:02Z</dcterms:modified>
</cp:coreProperties>
</file>